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94" r:id="rId2"/>
    <p:sldId id="295" r:id="rId3"/>
    <p:sldId id="296" r:id="rId4"/>
    <p:sldId id="256" r:id="rId5"/>
    <p:sldId id="291" r:id="rId6"/>
    <p:sldId id="297" r:id="rId7"/>
    <p:sldId id="293" r:id="rId8"/>
    <p:sldId id="289" r:id="rId9"/>
    <p:sldId id="290" r:id="rId10"/>
    <p:sldId id="263" r:id="rId11"/>
    <p:sldId id="257" r:id="rId12"/>
    <p:sldId id="292" r:id="rId13"/>
    <p:sldId id="285" r:id="rId14"/>
    <p:sldId id="262" r:id="rId15"/>
    <p:sldId id="258" r:id="rId16"/>
    <p:sldId id="259" r:id="rId17"/>
    <p:sldId id="260" r:id="rId18"/>
    <p:sldId id="261" r:id="rId19"/>
    <p:sldId id="264" r:id="rId20"/>
    <p:sldId id="288" r:id="rId21"/>
    <p:sldId id="265" r:id="rId22"/>
    <p:sldId id="287" r:id="rId23"/>
    <p:sldId id="266" r:id="rId24"/>
    <p:sldId id="286" r:id="rId25"/>
    <p:sldId id="267" r:id="rId26"/>
    <p:sldId id="268" r:id="rId27"/>
    <p:sldId id="270" r:id="rId28"/>
    <p:sldId id="276" r:id="rId29"/>
    <p:sldId id="277" r:id="rId30"/>
    <p:sldId id="278" r:id="rId31"/>
    <p:sldId id="279" r:id="rId32"/>
    <p:sldId id="280" r:id="rId33"/>
    <p:sldId id="281" r:id="rId34"/>
    <p:sldId id="282" r:id="rId35"/>
    <p:sldId id="283" r:id="rId36"/>
    <p:sldId id="284" r:id="rId37"/>
    <p:sldId id="298" r:id="rId38"/>
    <p:sldId id="29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guide id="3" pos="39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94660"/>
  </p:normalViewPr>
  <p:slideViewPr>
    <p:cSldViewPr snapToGrid="0">
      <p:cViewPr>
        <p:scale>
          <a:sx n="63" d="100"/>
          <a:sy n="63" d="100"/>
        </p:scale>
        <p:origin x="1416" y="354"/>
      </p:cViewPr>
      <p:guideLst>
        <p:guide pos="3840"/>
        <p:guide orient="horz" pos="2160"/>
        <p:guide pos="39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FE2C-5CD4-4E36-8F5C-1067072A44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D768B6-5EE4-40F0-A25A-4EF858CCE7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6C50FA-A0C1-4464-AD78-FE3919363F26}"/>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5" name="Footer Placeholder 4">
            <a:extLst>
              <a:ext uri="{FF2B5EF4-FFF2-40B4-BE49-F238E27FC236}">
                <a16:creationId xmlns:a16="http://schemas.microsoft.com/office/drawing/2014/main" id="{1C466049-1A53-4502-81E9-88B582BA7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BF2974-300B-4BEE-962C-801FFA877DE4}"/>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3914728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5BE3-655D-45A1-8694-DDD1233D6B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BB728B-1FF9-4795-875D-F7C37F59BA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FEE15-ACF9-4981-B5B8-53830D78FA6C}"/>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5" name="Footer Placeholder 4">
            <a:extLst>
              <a:ext uri="{FF2B5EF4-FFF2-40B4-BE49-F238E27FC236}">
                <a16:creationId xmlns:a16="http://schemas.microsoft.com/office/drawing/2014/main" id="{4AB644F4-F2E0-40A0-90D4-D5EB23B4CA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3F965-74BB-4ADE-BDB5-93F672C5D809}"/>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412825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987428-AA4B-4EC4-A5E4-10A7AE3ABD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FB23DD-F1EA-4D7F-A1B1-36E31E7241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F9DC1D-4ACA-4B45-9E3B-5E8BCA04452E}"/>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5" name="Footer Placeholder 4">
            <a:extLst>
              <a:ext uri="{FF2B5EF4-FFF2-40B4-BE49-F238E27FC236}">
                <a16:creationId xmlns:a16="http://schemas.microsoft.com/office/drawing/2014/main" id="{5B16C730-2CF1-4993-8EFA-42A8C3477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A2CED6-F147-4FD4-AFD3-D09FE3F459AC}"/>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4278432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984F-7788-487A-9784-7D6B0AF242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BD32D9-E3D5-4BFF-B3AE-7100579DCA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EC61E-A255-4D0B-B6B3-39E8F771BD35}"/>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5" name="Footer Placeholder 4">
            <a:extLst>
              <a:ext uri="{FF2B5EF4-FFF2-40B4-BE49-F238E27FC236}">
                <a16:creationId xmlns:a16="http://schemas.microsoft.com/office/drawing/2014/main" id="{43F9F5F7-E08F-420F-A604-73BE7779D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14EF0-ACDC-4434-9814-05724E9E634C}"/>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260226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090D-AD46-4F14-BEE3-DC4D309AA0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5D4A9E-F77C-4D1C-93DE-5AA5BDF015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F1CA1-0266-41AF-B7E9-5D157EFA749E}"/>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5" name="Footer Placeholder 4">
            <a:extLst>
              <a:ext uri="{FF2B5EF4-FFF2-40B4-BE49-F238E27FC236}">
                <a16:creationId xmlns:a16="http://schemas.microsoft.com/office/drawing/2014/main" id="{55A03C4A-03BD-4782-9F64-C0923E400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0FB4A-196A-4870-841D-F84704C77326}"/>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4135718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E01EC-9817-4728-80D2-E5DBEF9EB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5AE9B3-C868-456D-945E-287E1813A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276A6B-1E8D-4AF9-8787-19F79BC915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2B3FA-ABEF-49A7-8095-315DCE19F1D0}"/>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6" name="Footer Placeholder 5">
            <a:extLst>
              <a:ext uri="{FF2B5EF4-FFF2-40B4-BE49-F238E27FC236}">
                <a16:creationId xmlns:a16="http://schemas.microsoft.com/office/drawing/2014/main" id="{FDC79DE6-47AF-46B1-AEF8-69793E1F1C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32E08-622A-4513-B01F-89AB5AF8671D}"/>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3574428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5EE-C6E9-4272-A1E8-236496C7D7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2975D-8735-4E31-BA55-E1CEBABF63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78AAA5-F9EC-42A4-AD03-997281CB8F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FBB336-B9E8-4CBC-B181-342C36408E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5D8DBC-BDCB-4BFE-8806-DF291DDE81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4950B-E22F-4DB1-BD5A-E7B6CADFD895}"/>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8" name="Footer Placeholder 7">
            <a:extLst>
              <a:ext uri="{FF2B5EF4-FFF2-40B4-BE49-F238E27FC236}">
                <a16:creationId xmlns:a16="http://schemas.microsoft.com/office/drawing/2014/main" id="{7FA748D9-3D9D-4575-8139-A2E782855F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F28B14-9527-4D74-BC9D-19F2D865DFE8}"/>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410551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3815-A3D5-4241-95A2-EA769841BD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2F0459-4CAB-4E6A-8584-2BDBD67F3F22}"/>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4" name="Footer Placeholder 3">
            <a:extLst>
              <a:ext uri="{FF2B5EF4-FFF2-40B4-BE49-F238E27FC236}">
                <a16:creationId xmlns:a16="http://schemas.microsoft.com/office/drawing/2014/main" id="{E7882A7C-04D0-408F-8731-2EC3CEB681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053B0-F6F6-4E9E-919E-8796FEF4D87E}"/>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318051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F111EB-6856-49D8-A92E-D018D0ACF00A}"/>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3" name="Footer Placeholder 2">
            <a:extLst>
              <a:ext uri="{FF2B5EF4-FFF2-40B4-BE49-F238E27FC236}">
                <a16:creationId xmlns:a16="http://schemas.microsoft.com/office/drawing/2014/main" id="{E59F4C68-D334-42D2-8A02-484B75C09E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237092-4917-4356-A58C-89AEC880A2CE}"/>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2184689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556C-14AC-4183-9190-221155B2E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30576A-B52C-4155-BD17-932A7F1E60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824DA7-673F-4E24-9DD2-A24F17CB5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080D02-9A0F-41B3-A902-ECE963B393FD}"/>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6" name="Footer Placeholder 5">
            <a:extLst>
              <a:ext uri="{FF2B5EF4-FFF2-40B4-BE49-F238E27FC236}">
                <a16:creationId xmlns:a16="http://schemas.microsoft.com/office/drawing/2014/main" id="{0E153C2F-889E-415B-82DD-4DD5B666C4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6C7FB-EA1A-4FA8-9A4D-E909F8AE9ABE}"/>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1171657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B143-6349-4CC9-A3C3-F1854B7EC1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D98CB2-FB31-4952-82FE-5B1A820DC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8B1B0D-3EB1-49AF-8691-B8D5BF815A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80D3E2-7917-4190-9BC3-DF6D40DE72D6}"/>
              </a:ext>
            </a:extLst>
          </p:cNvPr>
          <p:cNvSpPr>
            <a:spLocks noGrp="1"/>
          </p:cNvSpPr>
          <p:nvPr>
            <p:ph type="dt" sz="half" idx="10"/>
          </p:nvPr>
        </p:nvSpPr>
        <p:spPr/>
        <p:txBody>
          <a:bodyPr/>
          <a:lstStyle/>
          <a:p>
            <a:fld id="{CC772B26-D3CA-4CC5-B79D-3AFFE7EE3554}" type="datetimeFigureOut">
              <a:rPr lang="en-US" smtClean="0"/>
              <a:t>3/24/2022</a:t>
            </a:fld>
            <a:endParaRPr lang="en-US"/>
          </a:p>
        </p:txBody>
      </p:sp>
      <p:sp>
        <p:nvSpPr>
          <p:cNvPr id="6" name="Footer Placeholder 5">
            <a:extLst>
              <a:ext uri="{FF2B5EF4-FFF2-40B4-BE49-F238E27FC236}">
                <a16:creationId xmlns:a16="http://schemas.microsoft.com/office/drawing/2014/main" id="{9EB4E26B-0B48-4961-BBBE-B5B26CE072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725525-675C-4854-9CEE-CA56530231F1}"/>
              </a:ext>
            </a:extLst>
          </p:cNvPr>
          <p:cNvSpPr>
            <a:spLocks noGrp="1"/>
          </p:cNvSpPr>
          <p:nvPr>
            <p:ph type="sldNum" sz="quarter" idx="12"/>
          </p:nvPr>
        </p:nvSpPr>
        <p:spPr/>
        <p:txBody>
          <a:bodyPr/>
          <a:lstStyle/>
          <a:p>
            <a:fld id="{4EA12AC9-6853-4A93-80A8-7A1544F44F0E}" type="slidenum">
              <a:rPr lang="en-US" smtClean="0"/>
              <a:t>‹#›</a:t>
            </a:fld>
            <a:endParaRPr lang="en-US"/>
          </a:p>
        </p:txBody>
      </p:sp>
    </p:spTree>
    <p:extLst>
      <p:ext uri="{BB962C8B-B14F-4D97-AF65-F5344CB8AC3E}">
        <p14:creationId xmlns:p14="http://schemas.microsoft.com/office/powerpoint/2010/main" val="1713712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FE715C-05D0-4217-AA4E-D04DC31F8F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665EF6-1864-437A-8A65-8236D81179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6638F-8727-412C-B4F2-33D4C4D6C5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772B26-D3CA-4CC5-B79D-3AFFE7EE3554}" type="datetimeFigureOut">
              <a:rPr lang="en-US" smtClean="0"/>
              <a:t>3/24/2022</a:t>
            </a:fld>
            <a:endParaRPr lang="en-US"/>
          </a:p>
        </p:txBody>
      </p:sp>
      <p:sp>
        <p:nvSpPr>
          <p:cNvPr id="5" name="Footer Placeholder 4">
            <a:extLst>
              <a:ext uri="{FF2B5EF4-FFF2-40B4-BE49-F238E27FC236}">
                <a16:creationId xmlns:a16="http://schemas.microsoft.com/office/drawing/2014/main" id="{A1FD1414-193E-4CF0-9C71-A17216AA98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7574E1-4DF0-48B4-AFB1-6FAFD42DC6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A12AC9-6853-4A93-80A8-7A1544F44F0E}" type="slidenum">
              <a:rPr lang="en-US" smtClean="0"/>
              <a:t>‹#›</a:t>
            </a:fld>
            <a:endParaRPr lang="en-US"/>
          </a:p>
        </p:txBody>
      </p:sp>
    </p:spTree>
    <p:extLst>
      <p:ext uri="{BB962C8B-B14F-4D97-AF65-F5344CB8AC3E}">
        <p14:creationId xmlns:p14="http://schemas.microsoft.com/office/powerpoint/2010/main" val="326987710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phoenixnap.com/kb/cloud-databas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educba.com/career-in-data-warehousin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0417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1A4A0-E458-4078-92F0-AD97E400587B}"/>
              </a:ext>
            </a:extLst>
          </p:cNvPr>
          <p:cNvSpPr>
            <a:spLocks noGrp="1"/>
          </p:cNvSpPr>
          <p:nvPr>
            <p:ph type="title"/>
          </p:nvPr>
        </p:nvSpPr>
        <p:spPr>
          <a:xfrm>
            <a:off x="363071" y="242047"/>
            <a:ext cx="10990729" cy="1448641"/>
          </a:xfrm>
        </p:spPr>
        <p:txBody>
          <a:bodyPr>
            <a:no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DATA WAREHOUSE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ea typeface="Times New Roman" panose="02020603050405020304" pitchFamily="18" charset="0"/>
                <a:cs typeface="Times New Roman" panose="02020603050405020304" pitchFamily="18" charset="0"/>
              </a:rPr>
              <a:t>D</a:t>
            </a:r>
            <a:r>
              <a:rPr lang="en-US" sz="2400" cap="none" dirty="0" err="1" smtClean="0">
                <a:effectLst/>
                <a:latin typeface="Times New Roman" panose="02020603050405020304" pitchFamily="18" charset="0"/>
                <a:ea typeface="Times New Roman" panose="02020603050405020304" pitchFamily="18" charset="0"/>
                <a:cs typeface="Times New Roman" panose="02020603050405020304" pitchFamily="18" charset="0"/>
              </a:rPr>
              <a:t>atawarehouse</a:t>
            </a:r>
            <a:r>
              <a:rPr lang="en-US" sz="2400" cap="none" dirty="0" smtClean="0">
                <a:effectLst/>
                <a:latin typeface="Times New Roman" panose="02020603050405020304" pitchFamily="18" charset="0"/>
                <a:ea typeface="Times New Roman" panose="02020603050405020304" pitchFamily="18" charset="0"/>
                <a:cs typeface="Times New Roman" panose="02020603050405020304" pitchFamily="18" charset="0"/>
              </a:rPr>
              <a:t> is multidimensional management </a:t>
            </a:r>
            <a:r>
              <a:rPr lang="en-US" sz="2400" cap="none" dirty="0">
                <a:effectLst/>
                <a:latin typeface="Times New Roman" panose="02020603050405020304" pitchFamily="18" charset="0"/>
                <a:ea typeface="Times New Roman" panose="02020603050405020304" pitchFamily="18" charset="0"/>
                <a:cs typeface="Times New Roman" panose="02020603050405020304" pitchFamily="18" charset="0"/>
              </a:rPr>
              <a:t>system that is designed for analysis, reporting, querying and to support the decision making management system.</a:t>
            </a:r>
            <a:r>
              <a:rPr lang="en-US" sz="2400" cap="none" dirty="0">
                <a:effectLst/>
                <a:latin typeface="Calibri" panose="020F0502020204030204" pitchFamily="34" charset="0"/>
                <a:ea typeface="Calibri" panose="020F0502020204030204" pitchFamily="34" charset="0"/>
                <a:cs typeface="Times New Roman" panose="02020603050405020304" pitchFamily="18" charset="0"/>
              </a:rPr>
              <a:t/>
            </a:r>
            <a:br>
              <a:rPr lang="en-US" sz="2400" cap="none"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sp>
        <p:nvSpPr>
          <p:cNvPr id="3" name="Content Placeholder 2">
            <a:extLst>
              <a:ext uri="{FF2B5EF4-FFF2-40B4-BE49-F238E27FC236}">
                <a16:creationId xmlns:a16="http://schemas.microsoft.com/office/drawing/2014/main" id="{6C0B55C7-1A5E-43D9-9E4B-1137F94CD4CF}"/>
              </a:ext>
            </a:extLst>
          </p:cNvPr>
          <p:cNvSpPr>
            <a:spLocks noGrp="1"/>
          </p:cNvSpPr>
          <p:nvPr>
            <p:ph idx="1"/>
          </p:nvPr>
        </p:nvSpPr>
        <p:spPr>
          <a:xfrm>
            <a:off x="363071" y="1398494"/>
            <a:ext cx="10990729" cy="5217459"/>
          </a:xfrm>
        </p:spPr>
        <p:txBody>
          <a:bodyPr>
            <a:normAutofit fontScale="92500" lnSpcReduction="10000"/>
          </a:bodyPr>
          <a:lstStyle/>
          <a:p>
            <a:pPr marL="342900" marR="0" lvl="0" indent="-342900" algn="just">
              <a:spcBef>
                <a:spcPts val="0"/>
              </a:spcBef>
              <a:spcAft>
                <a:spcPts val="0"/>
              </a:spcAft>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rPr>
              <a:t>A Data warehouse is copy of transaction data specifically structured for </a:t>
            </a:r>
            <a:r>
              <a:rPr lang="en-IN" sz="2400" dirty="0" err="1">
                <a:effectLst/>
                <a:latin typeface="Times New Roman" panose="02020603050405020304" pitchFamily="18" charset="0"/>
                <a:ea typeface="Times New Roman" panose="02020603050405020304" pitchFamily="18" charset="0"/>
              </a:rPr>
              <a:t>for</a:t>
            </a:r>
            <a:r>
              <a:rPr lang="en-IN" sz="2400" dirty="0">
                <a:effectLst/>
                <a:latin typeface="Times New Roman" panose="02020603050405020304" pitchFamily="18" charset="0"/>
                <a:ea typeface="Times New Roman" panose="02020603050405020304" pitchFamily="18" charset="0"/>
              </a:rPr>
              <a:t> query &amp; reporting.</a:t>
            </a:r>
            <a:endParaRPr lang="en-US" sz="2400" dirty="0">
              <a:effectLst/>
              <a:latin typeface="Times New Roman" panose="02020603050405020304" pitchFamily="18" charset="0"/>
              <a:ea typeface="Times New Roman" panose="02020603050405020304" pitchFamily="18" charset="0"/>
            </a:endParaRPr>
          </a:p>
          <a:p>
            <a:pPr marL="0" marR="0" lvl="0" indent="0" algn="just">
              <a:spcBef>
                <a:spcPts val="0"/>
              </a:spcBef>
              <a:spcAft>
                <a:spcPts val="0"/>
              </a:spcAft>
              <a:buNone/>
            </a:pPr>
            <a:endParaRPr lang="en-US" sz="24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rPr>
              <a:t>Datawarehouse data contains current data, historical data, lightly, highly, summarized data and meta data. </a:t>
            </a:r>
            <a:endParaRPr lang="en-US" sz="2400" dirty="0">
              <a:effectLst/>
              <a:latin typeface="Times New Roman" panose="02020603050405020304" pitchFamily="18" charset="0"/>
              <a:ea typeface="Times New Roman" panose="02020603050405020304" pitchFamily="18" charset="0"/>
            </a:endParaRPr>
          </a:p>
          <a:p>
            <a:pPr marL="0" marR="0" lvl="0" indent="0" algn="just">
              <a:spcBef>
                <a:spcPts val="0"/>
              </a:spcBef>
              <a:spcAft>
                <a:spcPts val="0"/>
              </a:spcAft>
              <a:buNone/>
            </a:pPr>
            <a:endParaRPr lang="en-IN" sz="2400" dirty="0">
              <a:effectLst/>
              <a:latin typeface="Times New Roman" panose="02020603050405020304" pitchFamily="18" charset="0"/>
              <a:ea typeface="Times New Roman" panose="02020603050405020304" pitchFamily="18" charset="0"/>
            </a:endParaRPr>
          </a:p>
          <a:p>
            <a:pPr marL="342900" indent="-342900" algn="just">
              <a:spcBef>
                <a:spcPts val="0"/>
              </a:spcBef>
              <a:buFont typeface="Symbol" panose="05050102010706020507" pitchFamily="18" charset="2"/>
              <a:buChar char=""/>
            </a:pPr>
            <a:r>
              <a:rPr lang="en-IN" sz="2400" dirty="0">
                <a:effectLst/>
                <a:latin typeface="Times New Roman" panose="02020603050405020304" pitchFamily="18" charset="0"/>
                <a:ea typeface="Times New Roman" panose="02020603050405020304" pitchFamily="18" charset="0"/>
              </a:rPr>
              <a:t>Meta</a:t>
            </a:r>
            <a:r>
              <a:rPr lang="en-IN" sz="2400" dirty="0">
                <a:latin typeface="Times New Roman" panose="02020603050405020304" pitchFamily="18" charset="0"/>
                <a:ea typeface="Times New Roman" panose="02020603050405020304" pitchFamily="18" charset="0"/>
              </a:rPr>
              <a:t> D</a:t>
            </a:r>
            <a:r>
              <a:rPr lang="en-IN" sz="2400" dirty="0">
                <a:effectLst/>
                <a:latin typeface="Times New Roman" panose="02020603050405020304" pitchFamily="18" charset="0"/>
                <a:ea typeface="Times New Roman" panose="02020603050405020304" pitchFamily="18" charset="0"/>
              </a:rPr>
              <a:t>ata: meta data is “data about data” it is important for designing, constructing, retrieving and  controlling data warehouse data</a:t>
            </a:r>
            <a:r>
              <a:rPr lang="en-IN" sz="2400" dirty="0" smtClean="0">
                <a:effectLst/>
                <a:latin typeface="Times New Roman" panose="02020603050405020304" pitchFamily="18" charset="0"/>
                <a:ea typeface="Times New Roman" panose="02020603050405020304" pitchFamily="18" charset="0"/>
              </a:rPr>
              <a:t>.</a:t>
            </a:r>
          </a:p>
          <a:p>
            <a:pPr marL="342900" indent="-342900" algn="just">
              <a:spcBef>
                <a:spcPts val="0"/>
              </a:spcBef>
              <a:buFont typeface="Symbol" panose="05050102010706020507" pitchFamily="18" charset="2"/>
              <a:buChar char=""/>
            </a:pPr>
            <a:endParaRPr lang="en-IN" sz="2400" dirty="0" smtClean="0">
              <a:effectLst/>
              <a:latin typeface="Times New Roman" panose="02020603050405020304" pitchFamily="18" charset="0"/>
              <a:ea typeface="Times New Roman" panose="02020603050405020304" pitchFamily="18" charset="0"/>
            </a:endParaRPr>
          </a:p>
          <a:p>
            <a:pPr marL="342900" indent="-342900" algn="just">
              <a:spcBef>
                <a:spcPts val="0"/>
              </a:spcBef>
              <a:buFont typeface="Symbol" panose="05050102010706020507" pitchFamily="18" charset="2"/>
              <a:buChar char=""/>
            </a:pPr>
            <a:r>
              <a:rPr lang="en-IN" sz="2400" b="1" i="1" dirty="0">
                <a:latin typeface="Times New Roman" panose="02020603050405020304" pitchFamily="18" charset="0"/>
                <a:ea typeface="Times New Roman" panose="02020603050405020304" pitchFamily="18" charset="0"/>
              </a:rPr>
              <a:t>Data mart :-</a:t>
            </a:r>
            <a:r>
              <a:rPr lang="en-IN" sz="2400" dirty="0">
                <a:latin typeface="Times New Roman" panose="02020603050405020304" pitchFamily="18" charset="0"/>
                <a:ea typeface="Times New Roman" panose="02020603050405020304" pitchFamily="18" charset="0"/>
              </a:rPr>
              <a:t> contains a subset of data warehouse information or collection metadata information.</a:t>
            </a:r>
          </a:p>
          <a:p>
            <a:pPr marL="342900" marR="0" lvl="0" indent="-342900" algn="just">
              <a:spcBef>
                <a:spcPts val="0"/>
              </a:spcBef>
              <a:spcAft>
                <a:spcPts val="0"/>
              </a:spcAft>
              <a:buFont typeface="Symbol" panose="05050102010706020507" pitchFamily="18" charset="2"/>
              <a:buChar char=""/>
            </a:pPr>
            <a:endParaRPr lang="en-IN" sz="2400" dirty="0">
              <a:effectLst/>
              <a:latin typeface="Times New Roman" panose="02020603050405020304" pitchFamily="18" charset="0"/>
              <a:ea typeface="Times New Roman" panose="02020603050405020304" pitchFamily="18" charset="0"/>
            </a:endParaRPr>
          </a:p>
          <a:p>
            <a:pPr marL="0" marR="0" algn="just">
              <a:lnSpc>
                <a:spcPct val="115000"/>
              </a:lnSpc>
              <a:spcBef>
                <a:spcPts val="0"/>
              </a:spcBef>
              <a:spcAft>
                <a:spcPts val="1000"/>
              </a:spcAft>
            </a:pPr>
            <a:r>
              <a:rPr lang="en-US"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Data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WareHouse</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is a relational Database that is designed for query &amp; reporting. It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usally</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contains Historical data derived transaction data               (or)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 data warehouse is constructed by integrating data from multiple heterogeneous sources that support analytical reporting, structured and/or ad hoc queries, and decision making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11529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EC17A1-9B3F-4022-9097-04AD2C5CA48C}"/>
              </a:ext>
            </a:extLst>
          </p:cNvPr>
          <p:cNvPicPr>
            <a:picLocks noChangeAspect="1"/>
          </p:cNvPicPr>
          <p:nvPr/>
        </p:nvPicPr>
        <p:blipFill rotWithShape="1">
          <a:blip r:embed="rId2"/>
          <a:srcRect l="14889" r="14963" b="5664"/>
          <a:stretch/>
        </p:blipFill>
        <p:spPr>
          <a:xfrm>
            <a:off x="1250577" y="195819"/>
            <a:ext cx="9305364" cy="6466362"/>
          </a:xfrm>
          <a:prstGeom prst="rect">
            <a:avLst/>
          </a:prstGeom>
        </p:spPr>
      </p:pic>
    </p:spTree>
    <p:extLst>
      <p:ext uri="{BB962C8B-B14F-4D97-AF65-F5344CB8AC3E}">
        <p14:creationId xmlns:p14="http://schemas.microsoft.com/office/powerpoint/2010/main" val="36125878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331" y="380287"/>
            <a:ext cx="8083827" cy="6477713"/>
          </a:xfrm>
          <a:prstGeom prst="rect">
            <a:avLst/>
          </a:prstGeom>
        </p:spPr>
      </p:pic>
    </p:spTree>
    <p:extLst>
      <p:ext uri="{BB962C8B-B14F-4D97-AF65-F5344CB8AC3E}">
        <p14:creationId xmlns:p14="http://schemas.microsoft.com/office/powerpoint/2010/main" val="1941956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F2BF-4771-4363-95BE-D56401357D6B}"/>
              </a:ext>
            </a:extLst>
          </p:cNvPr>
          <p:cNvSpPr>
            <a:spLocks noGrp="1"/>
          </p:cNvSpPr>
          <p:nvPr>
            <p:ph type="title"/>
          </p:nvPr>
        </p:nvSpPr>
        <p:spPr>
          <a:xfrm>
            <a:off x="0" y="0"/>
            <a:ext cx="12192000" cy="1060174"/>
          </a:xfrm>
        </p:spPr>
        <p:txBody>
          <a:bodyPr>
            <a:normAutofit fontScale="90000"/>
          </a:bodyPr>
          <a:lstStyle/>
          <a:p>
            <a:r>
              <a:rPr lang="en-US" sz="4000" b="1"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r>
            <a:br>
              <a:rPr lang="en-US" sz="4000" b="1"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br>
            <a:r>
              <a:rPr lang="en-US" sz="4000" b="1" dirty="0" smtClean="0">
                <a:ln w="22225">
                  <a:solidFill>
                    <a:schemeClr val="accent2"/>
                  </a:solidFill>
                  <a:prstDash val="solid"/>
                </a:ln>
                <a:solidFill>
                  <a:schemeClr val="accent1"/>
                </a:solidFill>
                <a:latin typeface="Times New Roman" panose="02020603050405020304" pitchFamily="18" charset="0"/>
                <a:cs typeface="Times New Roman" panose="02020603050405020304" pitchFamily="18" charset="0"/>
              </a:rPr>
              <a:t>FEATURES OF DATAWAREHOUSE:</a:t>
            </a:r>
            <a:r>
              <a:rPr lang="en-US" sz="4000" b="1"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a:r>
            <a:br>
              <a:rPr lang="en-US" sz="4000" b="1"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br>
            <a:endParaRPr lang="en-US" b="1"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3038ED-0D3A-49F4-B365-DF78104CB156}"/>
              </a:ext>
            </a:extLst>
          </p:cNvPr>
          <p:cNvSpPr>
            <a:spLocks noGrp="1"/>
          </p:cNvSpPr>
          <p:nvPr>
            <p:ph idx="1"/>
          </p:nvPr>
        </p:nvSpPr>
        <p:spPr>
          <a:xfrm>
            <a:off x="265043" y="834887"/>
            <a:ext cx="11820940" cy="5926931"/>
          </a:xfrm>
        </p:spPr>
        <p:txBody>
          <a:bodyPr>
            <a:normAutofit fontScale="25000" lnSpcReduction="20000"/>
          </a:bodyPr>
          <a:lstStyle/>
          <a:p>
            <a:r>
              <a:rPr lang="en-US" sz="9600" dirty="0"/>
              <a:t>1.</a:t>
            </a:r>
            <a:r>
              <a:rPr lang="en-US" sz="9600" b="1" dirty="0"/>
              <a:t>Subject oriented</a:t>
            </a:r>
            <a:r>
              <a:rPr lang="en-US" sz="16000" dirty="0">
                <a:latin typeface="Times New Roman" panose="02020603050405020304" pitchFamily="18" charset="0"/>
                <a:cs typeface="Times New Roman" panose="02020603050405020304" pitchFamily="18" charset="0"/>
              </a:rPr>
              <a:t>: </a:t>
            </a:r>
            <a:r>
              <a:rPr lang="en-US" sz="9600" dirty="0">
                <a:latin typeface="Times New Roman" panose="02020603050405020304" pitchFamily="18" charset="0"/>
                <a:cs typeface="Times New Roman" panose="02020603050405020304" pitchFamily="18" charset="0"/>
              </a:rPr>
              <a:t>A data warehouse is called subject-oriented as it shows the data based on the subject, not based on the ongoing operation. </a:t>
            </a:r>
            <a:endParaRPr lang="en-US" sz="9600" dirty="0" smtClean="0">
              <a:latin typeface="Times New Roman" panose="02020603050405020304" pitchFamily="18" charset="0"/>
              <a:cs typeface="Times New Roman" panose="02020603050405020304" pitchFamily="18" charset="0"/>
            </a:endParaRPr>
          </a:p>
          <a:p>
            <a:r>
              <a:rPr lang="en-US" sz="9600" dirty="0" smtClean="0">
                <a:latin typeface="Times New Roman" panose="02020603050405020304" pitchFamily="18" charset="0"/>
                <a:cs typeface="Times New Roman" panose="02020603050405020304" pitchFamily="18" charset="0"/>
              </a:rPr>
              <a:t>For</a:t>
            </a:r>
            <a:r>
              <a:rPr lang="en-US" sz="9600" dirty="0">
                <a:latin typeface="Times New Roman" panose="02020603050405020304" pitchFamily="18" charset="0"/>
                <a:cs typeface="Times New Roman" panose="02020603050405020304" pitchFamily="18" charset="0"/>
              </a:rPr>
              <a:t>, instance data is assessed as financial data, marketing, HR etc.</a:t>
            </a:r>
          </a:p>
          <a:p>
            <a:r>
              <a:rPr lang="en-US" sz="9600" dirty="0" smtClean="0"/>
              <a:t>ex</a:t>
            </a:r>
            <a:r>
              <a:rPr lang="en-US" sz="9600" dirty="0"/>
              <a:t>:      E-commerce: sales, customer, products.</a:t>
            </a:r>
          </a:p>
          <a:p>
            <a:pPr marL="0" indent="0" algn="just">
              <a:buNone/>
            </a:pPr>
            <a:r>
              <a:rPr lang="en-US" sz="9600" dirty="0" smtClean="0"/>
              <a:t>2</a:t>
            </a:r>
            <a:r>
              <a:rPr lang="en-US" sz="9600" b="1" dirty="0" smtClean="0"/>
              <a:t>. </a:t>
            </a:r>
            <a:r>
              <a:rPr lang="en-US" sz="9600" b="1" dirty="0"/>
              <a:t>Data </a:t>
            </a:r>
            <a:r>
              <a:rPr lang="en-US" sz="9600" b="1" dirty="0" smtClean="0"/>
              <a:t>Integration</a:t>
            </a:r>
            <a:r>
              <a:rPr lang="en-US" sz="9600" dirty="0" smtClean="0"/>
              <a:t>: </a:t>
            </a:r>
            <a:r>
              <a:rPr lang="en-US" sz="9600" dirty="0" smtClean="0">
                <a:latin typeface="Times New Roman" panose="02020603050405020304" pitchFamily="18" charset="0"/>
                <a:cs typeface="Times New Roman" panose="02020603050405020304" pitchFamily="18" charset="0"/>
              </a:rPr>
              <a:t>Data </a:t>
            </a:r>
            <a:r>
              <a:rPr lang="en-US" sz="9600" dirty="0">
                <a:latin typeface="Times New Roman" panose="02020603050405020304" pitchFamily="18" charset="0"/>
                <a:cs typeface="Times New Roman" panose="02020603050405020304" pitchFamily="18" charset="0"/>
              </a:rPr>
              <a:t>in the data warehouse is constructed from the integration of data from various sources- relational databases, flat files, etc</a:t>
            </a:r>
            <a:r>
              <a:rPr lang="en-US" sz="9600" dirty="0" smtClean="0">
                <a:latin typeface="Times New Roman" panose="02020603050405020304" pitchFamily="18" charset="0"/>
                <a:cs typeface="Times New Roman" panose="02020603050405020304" pitchFamily="18" charset="0"/>
              </a:rPr>
              <a:t>.</a:t>
            </a:r>
            <a:r>
              <a:rPr lang="en-US" dirty="0"/>
              <a:t> </a:t>
            </a:r>
            <a:r>
              <a:rPr lang="en-US" sz="8000" dirty="0"/>
              <a:t>which offers better data analysis.</a:t>
            </a:r>
            <a:r>
              <a:rPr lang="en-US" sz="26400" dirty="0">
                <a:latin typeface="Times New Roman" panose="02020603050405020304" pitchFamily="18" charset="0"/>
                <a:cs typeface="Times New Roman" panose="02020603050405020304" pitchFamily="18" charset="0"/>
              </a:rPr>
              <a:t>  </a:t>
            </a:r>
            <a:endParaRPr lang="en-US" sz="26400" dirty="0" smtClean="0">
              <a:latin typeface="Times New Roman" panose="02020603050405020304" pitchFamily="18" charset="0"/>
              <a:cs typeface="Times New Roman" panose="02020603050405020304" pitchFamily="18" charset="0"/>
            </a:endParaRPr>
          </a:p>
          <a:p>
            <a:pPr marL="0" indent="0" algn="just">
              <a:buNone/>
            </a:pPr>
            <a:r>
              <a:rPr lang="en-US" sz="9600" dirty="0" smtClean="0">
                <a:latin typeface="Times New Roman" panose="02020603050405020304" pitchFamily="18" charset="0"/>
                <a:cs typeface="Times New Roman" panose="02020603050405020304" pitchFamily="18" charset="0"/>
              </a:rPr>
              <a:t>As </a:t>
            </a:r>
            <a:r>
              <a:rPr lang="en-US" sz="9600" dirty="0">
                <a:latin typeface="Times New Roman" panose="02020603050405020304" pitchFamily="18" charset="0"/>
                <a:cs typeface="Times New Roman" panose="02020603050405020304" pitchFamily="18" charset="0"/>
              </a:rPr>
              <a:t>a result, data is well integrated which makes the </a:t>
            </a:r>
            <a:r>
              <a:rPr lang="en-US" sz="9600" dirty="0" err="1">
                <a:latin typeface="Times New Roman" panose="02020603050405020304" pitchFamily="18" charset="0"/>
                <a:cs typeface="Times New Roman" panose="02020603050405020304" pitchFamily="18" charset="0"/>
              </a:rPr>
              <a:t>analysing</a:t>
            </a:r>
            <a:r>
              <a:rPr lang="en-US" sz="9600" dirty="0">
                <a:latin typeface="Times New Roman" panose="02020603050405020304" pitchFamily="18" charset="0"/>
                <a:cs typeface="Times New Roman" panose="02020603050405020304" pitchFamily="18" charset="0"/>
              </a:rPr>
              <a:t> of data easy. Plus it helps the decision-maker to integrate, read and analyze the data from different sources</a:t>
            </a:r>
            <a:r>
              <a:rPr lang="en-US" sz="9600" dirty="0" smtClean="0">
                <a:latin typeface="Times New Roman" panose="02020603050405020304" pitchFamily="18" charset="0"/>
                <a:cs typeface="Times New Roman" panose="02020603050405020304" pitchFamily="18" charset="0"/>
              </a:rPr>
              <a:t>.</a:t>
            </a:r>
          </a:p>
          <a:p>
            <a:pPr marL="0" indent="0" algn="just">
              <a:buNone/>
            </a:pPr>
            <a:endParaRPr lang="en-US" sz="9600" b="1" dirty="0" smtClean="0"/>
          </a:p>
          <a:p>
            <a:r>
              <a:rPr lang="en-US" sz="9600" b="1" dirty="0" smtClean="0"/>
              <a:t>3.Time </a:t>
            </a:r>
            <a:r>
              <a:rPr lang="en-US" sz="9600" b="1" dirty="0"/>
              <a:t>variant</a:t>
            </a:r>
            <a:r>
              <a:rPr lang="en-US" sz="9600" dirty="0"/>
              <a:t>: </a:t>
            </a:r>
            <a:r>
              <a:rPr lang="en-US" sz="11200" dirty="0">
                <a:latin typeface="Times New Roman" panose="02020603050405020304" pitchFamily="18" charset="0"/>
                <a:cs typeface="Times New Roman" panose="02020603050405020304" pitchFamily="18" charset="0"/>
              </a:rPr>
              <a:t>The data in a DWH gives information from a specific historical point of time; </a:t>
            </a:r>
            <a:r>
              <a:rPr lang="en-US" sz="9600" dirty="0" err="1" smtClean="0"/>
              <a:t>Datawarehouse</a:t>
            </a:r>
            <a:r>
              <a:rPr lang="en-US" sz="9600" dirty="0" smtClean="0"/>
              <a:t> </a:t>
            </a:r>
            <a:r>
              <a:rPr lang="en-US" sz="9600" dirty="0"/>
              <a:t>contains previous data and current data</a:t>
            </a:r>
            <a:r>
              <a:rPr lang="en-US" sz="9600" dirty="0" smtClean="0"/>
              <a:t>.</a:t>
            </a:r>
          </a:p>
          <a:p>
            <a:pPr marL="0" indent="0" algn="just">
              <a:buNone/>
            </a:pPr>
            <a:r>
              <a:rPr lang="en-US" sz="9600" dirty="0"/>
              <a:t> </a:t>
            </a:r>
            <a:r>
              <a:rPr lang="en-US" sz="9600" dirty="0" smtClean="0"/>
              <a:t>    in </a:t>
            </a:r>
            <a:r>
              <a:rPr lang="en-US" sz="9600" dirty="0"/>
              <a:t>Datawarehouse data is </a:t>
            </a:r>
            <a:r>
              <a:rPr lang="en-US" sz="9600" dirty="0" err="1"/>
              <a:t>retrived</a:t>
            </a:r>
            <a:r>
              <a:rPr lang="en-US" sz="9600" dirty="0"/>
              <a:t> in quarterly, half yearly and yearly.</a:t>
            </a:r>
          </a:p>
          <a:p>
            <a:pPr marL="0" indent="0" algn="just">
              <a:buNone/>
            </a:pPr>
            <a:r>
              <a:rPr lang="en-US" sz="9600" b="1" dirty="0" smtClean="0"/>
              <a:t>4.non-volatile</a:t>
            </a:r>
            <a:r>
              <a:rPr lang="en-US" sz="9600" dirty="0"/>
              <a:t>: Once data is enter in to the </a:t>
            </a:r>
            <a:r>
              <a:rPr lang="en-US" sz="9600" dirty="0" err="1"/>
              <a:t>Datawarehouse</a:t>
            </a:r>
            <a:r>
              <a:rPr lang="en-US" sz="9600" dirty="0" smtClean="0"/>
              <a:t>, it </a:t>
            </a:r>
            <a:r>
              <a:rPr lang="en-US" sz="9600" dirty="0"/>
              <a:t>will not change ,so ,historical data in Datawarehouse should never be altered.</a:t>
            </a:r>
          </a:p>
          <a:p>
            <a:pPr marL="0" indent="0" algn="just">
              <a:buNone/>
            </a:pPr>
            <a:r>
              <a:rPr lang="en-US" sz="9600" dirty="0"/>
              <a:t>Data warehouse is also non-volatile means previous data is not erased when new data is entered in it.</a:t>
            </a:r>
          </a:p>
          <a:p>
            <a:pPr marL="0" indent="0" algn="just">
              <a:buNone/>
            </a:pPr>
            <a:endParaRPr lang="en-US" dirty="0"/>
          </a:p>
          <a:p>
            <a:pPr marL="0" indent="0" algn="just">
              <a:buNone/>
            </a:pPr>
            <a:r>
              <a:rPr lang="en-US" dirty="0"/>
              <a:t/>
            </a:r>
            <a:br>
              <a:rPr lang="en-US" dirty="0"/>
            </a:br>
            <a:endParaRPr lang="en-US" dirty="0"/>
          </a:p>
        </p:txBody>
      </p:sp>
    </p:spTree>
    <p:extLst>
      <p:ext uri="{BB962C8B-B14F-4D97-AF65-F5344CB8AC3E}">
        <p14:creationId xmlns:p14="http://schemas.microsoft.com/office/powerpoint/2010/main" val="3234118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3BFDA9-22A6-4B03-9EB5-34A156D74263}"/>
              </a:ext>
            </a:extLst>
          </p:cNvPr>
          <p:cNvSpPr>
            <a:spLocks noGrp="1"/>
          </p:cNvSpPr>
          <p:nvPr>
            <p:ph type="title"/>
          </p:nvPr>
        </p:nvSpPr>
        <p:spPr>
          <a:xfrm>
            <a:off x="1112602" y="0"/>
            <a:ext cx="10018713" cy="1752599"/>
          </a:xfrm>
        </p:spPr>
        <p:txBody>
          <a:bodyPr>
            <a:normAutofit/>
          </a:bodyPr>
          <a:lstStyle/>
          <a:p>
            <a:r>
              <a:rPr lang="en-US" sz="4400" b="1" dirty="0">
                <a:solidFill>
                  <a:srgbClr val="0070C0"/>
                </a:solidFill>
                <a:effectLst/>
                <a:latin typeface="Times New Roman" panose="02020603050405020304" pitchFamily="18" charset="0"/>
                <a:ea typeface="Calibri" panose="020F0502020204030204" pitchFamily="34" charset="0"/>
              </a:rPr>
              <a:t>Data Warehouse Architecture:</a:t>
            </a:r>
            <a:r>
              <a:rPr lang="en-US" sz="4400" dirty="0">
                <a:solidFill>
                  <a:srgbClr val="0070C0"/>
                </a:solidFill>
              </a:rPr>
              <a:t/>
            </a:r>
            <a:br>
              <a:rPr lang="en-US" sz="4400" dirty="0">
                <a:solidFill>
                  <a:srgbClr val="0070C0"/>
                </a:solidFill>
              </a:rPr>
            </a:br>
            <a:endParaRPr lang="en-US" dirty="0"/>
          </a:p>
        </p:txBody>
      </p:sp>
      <p:sp>
        <p:nvSpPr>
          <p:cNvPr id="5" name="Content Placeholder 4">
            <a:extLst>
              <a:ext uri="{FF2B5EF4-FFF2-40B4-BE49-F238E27FC236}">
                <a16:creationId xmlns:a16="http://schemas.microsoft.com/office/drawing/2014/main" id="{3C0629D8-06A3-498A-BD68-AC33B96DF468}"/>
              </a:ext>
            </a:extLst>
          </p:cNvPr>
          <p:cNvSpPr>
            <a:spLocks noGrp="1"/>
          </p:cNvSpPr>
          <p:nvPr>
            <p:ph idx="1"/>
          </p:nvPr>
        </p:nvSpPr>
        <p:spPr>
          <a:xfrm>
            <a:off x="0" y="1311965"/>
            <a:ext cx="12192000" cy="5102087"/>
          </a:xfrm>
        </p:spPr>
        <p:txBody>
          <a:bodyPr/>
          <a:lstStyle/>
          <a:p>
            <a:pPr marL="0" marR="0" algn="just"/>
            <a:r>
              <a:rPr lang="en-US" sz="3200" dirty="0">
                <a:solidFill>
                  <a:srgbClr val="404040"/>
                </a:solidFill>
                <a:effectLst/>
                <a:latin typeface="Times New Roman" panose="02020603050405020304" pitchFamily="18" charset="0"/>
                <a:ea typeface="Times New Roman" panose="02020603050405020304" pitchFamily="18" charset="0"/>
              </a:rPr>
              <a:t>There are three ways you can construct a data warehouse system. These approaches are classified by the number of tiers in the architecture. Therefore, you can have a:</a:t>
            </a:r>
            <a:endParaRPr lang="en-US" sz="3200" dirty="0">
              <a:effectLst/>
              <a:latin typeface="Times New Roman" panose="02020603050405020304" pitchFamily="18" charset="0"/>
              <a:ea typeface="Times New Roman" panose="02020603050405020304" pitchFamily="18" charset="0"/>
            </a:endParaRPr>
          </a:p>
          <a:p>
            <a:pPr marL="514350" marR="0" lvl="0" indent="-514350" algn="just">
              <a:lnSpc>
                <a:spcPct val="115000"/>
              </a:lnSpc>
              <a:spcBef>
                <a:spcPts val="0"/>
              </a:spcBef>
              <a:spcAft>
                <a:spcPts val="1000"/>
              </a:spcAft>
              <a:buSzPts val="1000"/>
              <a:buFont typeface="+mj-lt"/>
              <a:buAutoNum type="arabicPeriod"/>
              <a:tabLst>
                <a:tab pos="457200" algn="l"/>
              </a:tabLs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Single-tier architecture(b</a:t>
            </a:r>
            <a:r>
              <a:rPr lang="en-US" sz="3200" dirty="0">
                <a:effectLst/>
                <a:latin typeface="Times New Roman" panose="02020603050405020304" pitchFamily="18" charset="0"/>
                <a:ea typeface="Times New Roman" panose="02020603050405020304" pitchFamily="18" charset="0"/>
              </a:rPr>
              <a:t>asic data warehouse </a:t>
            </a:r>
            <a:r>
              <a:rPr lang="en-US" sz="3200" dirty="0">
                <a:effectLst/>
                <a:latin typeface="Times New Roman" panose="02020603050405020304" pitchFamily="18" charset="0"/>
                <a:ea typeface="Calibri" panose="020F0502020204030204" pitchFamily="34" charset="0"/>
              </a:rPr>
              <a:t>Architecture)</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lvl="0" indent="-514350" algn="just">
              <a:lnSpc>
                <a:spcPct val="115000"/>
              </a:lnSpc>
              <a:spcBef>
                <a:spcPts val="0"/>
              </a:spcBef>
              <a:spcAft>
                <a:spcPts val="1000"/>
              </a:spcAft>
              <a:buSzPts val="1000"/>
              <a:buFont typeface="+mj-lt"/>
              <a:buAutoNum type="arabicPeriod"/>
              <a:tabLst>
                <a:tab pos="457200" algn="l"/>
              </a:tabLs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Two-tier </a:t>
            </a:r>
            <a:r>
              <a:rPr lang="en-US" sz="3200" dirty="0">
                <a:effectLst/>
                <a:latin typeface="Times New Roman" panose="02020603050405020304" pitchFamily="18" charset="0"/>
                <a:ea typeface="Times New Roman" panose="02020603050405020304" pitchFamily="18" charset="0"/>
              </a:rPr>
              <a:t>data warehouse </a:t>
            </a:r>
            <a:r>
              <a:rPr lang="en-US" sz="3200" dirty="0">
                <a:effectLst/>
                <a:latin typeface="Times New Roman" panose="02020603050405020304" pitchFamily="18" charset="0"/>
                <a:ea typeface="Calibri" panose="020F0502020204030204" pitchFamily="34" charset="0"/>
              </a:rPr>
              <a:t>Architecture with staging area</a:t>
            </a:r>
          </a:p>
          <a:p>
            <a:pPr marL="514350" marR="0" lvl="0" indent="-514350" algn="just">
              <a:lnSpc>
                <a:spcPct val="115000"/>
              </a:lnSpc>
              <a:spcBef>
                <a:spcPts val="0"/>
              </a:spcBef>
              <a:spcAft>
                <a:spcPts val="1000"/>
              </a:spcAft>
              <a:buSzPts val="1000"/>
              <a:buFont typeface="+mj-lt"/>
              <a:buAutoNum type="arabicPeriod"/>
              <a:tabLst>
                <a:tab pos="457200" algn="l"/>
              </a:tabLs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Three-tier </a:t>
            </a:r>
            <a:r>
              <a:rPr lang="en-US" sz="3200" dirty="0">
                <a:effectLst/>
                <a:latin typeface="Times New Roman" panose="02020603050405020304" pitchFamily="18" charset="0"/>
                <a:ea typeface="Times New Roman" panose="02020603050405020304" pitchFamily="18" charset="0"/>
              </a:rPr>
              <a:t>data warehouse </a:t>
            </a:r>
            <a:r>
              <a:rPr lang="en-US" sz="3200" dirty="0">
                <a:effectLst/>
                <a:latin typeface="Times New Roman" panose="02020603050405020304" pitchFamily="18" charset="0"/>
                <a:ea typeface="Calibri" panose="020F0502020204030204" pitchFamily="34" charset="0"/>
              </a:rPr>
              <a:t>Architecture with staging area and data marts.</a:t>
            </a:r>
          </a:p>
          <a:p>
            <a:pPr marL="342900" marR="0" lvl="0" indent="-342900" algn="just">
              <a:lnSpc>
                <a:spcPct val="115000"/>
              </a:lnSpc>
              <a:spcBef>
                <a:spcPts val="0"/>
              </a:spcBef>
              <a:spcAft>
                <a:spcPts val="1000"/>
              </a:spcAft>
              <a:buSzPts val="1000"/>
              <a:buFont typeface="Symbol" panose="05050102010706020507" pitchFamily="18" charset="2"/>
              <a:buChar char=""/>
              <a:tabLst>
                <a:tab pos="457200" algn="l"/>
              </a:tabLst>
            </a:pPr>
            <a:endParaRPr lang="en-US" sz="32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73509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BD76-2E39-4DE0-8393-7D0BDFD2BE04}"/>
              </a:ext>
            </a:extLst>
          </p:cNvPr>
          <p:cNvSpPr>
            <a:spLocks noGrp="1"/>
          </p:cNvSpPr>
          <p:nvPr>
            <p:ph type="title"/>
          </p:nvPr>
        </p:nvSpPr>
        <p:spPr>
          <a:xfrm>
            <a:off x="578223" y="53581"/>
            <a:ext cx="10959352" cy="1774184"/>
          </a:xfrm>
        </p:spPr>
        <p:txBody>
          <a:bodyPr>
            <a:normAutofit fontScale="90000"/>
          </a:bodyPr>
          <a:lstStyle/>
          <a:p>
            <a:pPr marL="0" marR="0">
              <a:lnSpc>
                <a:spcPct val="115000"/>
              </a:lnSpc>
              <a:spcBef>
                <a:spcPts val="0"/>
              </a:spcBef>
              <a:spcAft>
                <a:spcPts val="300"/>
              </a:spcAf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7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Single-tier Data Warehouse Architecture: It is a basic </a:t>
            </a:r>
            <a:r>
              <a:rPr lang="en-US" sz="2700" dirty="0">
                <a:effectLst/>
                <a:latin typeface="Times New Roman" panose="02020603050405020304" pitchFamily="18" charset="0"/>
                <a:ea typeface="Times New Roman" panose="02020603050405020304" pitchFamily="18" charset="0"/>
              </a:rPr>
              <a:t>data warehouse </a:t>
            </a:r>
            <a:r>
              <a:rPr lang="en-US" sz="2700" b="1" dirty="0">
                <a:effectLst/>
                <a:latin typeface="Times New Roman" panose="02020603050405020304" pitchFamily="18" charset="0"/>
                <a:ea typeface="Calibri" panose="020F0502020204030204" pitchFamily="34" charset="0"/>
              </a:rPr>
              <a:t>Architecture .</a:t>
            </a:r>
            <a:r>
              <a:rPr lang="en-US" sz="2700" b="1" dirty="0">
                <a:effectLst/>
                <a:latin typeface="Cambria" panose="02040503050406030204" pitchFamily="18" charset="0"/>
                <a:ea typeface="Times New Roman" panose="02020603050405020304" pitchFamily="18" charset="0"/>
                <a:cs typeface="Times New Roman" panose="02020603050405020304" pitchFamily="18" charset="0"/>
              </a:rPr>
              <a:t/>
            </a:r>
            <a:br>
              <a:rPr lang="en-US" sz="2700" b="1" dirty="0">
                <a:effectLst/>
                <a:latin typeface="Cambria" panose="02040503050406030204" pitchFamily="18" charset="0"/>
                <a:ea typeface="Times New Roman" panose="02020603050405020304" pitchFamily="18" charset="0"/>
                <a:cs typeface="Times New Roman" panose="02020603050405020304" pitchFamily="18" charset="0"/>
              </a:rPr>
            </a:br>
            <a:r>
              <a:rPr lang="en-US" sz="2700" dirty="0">
                <a:solidFill>
                  <a:srgbClr val="404040"/>
                </a:solidFill>
                <a:effectLst/>
                <a:latin typeface="Times New Roman" panose="02020603050405020304" pitchFamily="18" charset="0"/>
                <a:ea typeface="Times New Roman" panose="02020603050405020304" pitchFamily="18" charset="0"/>
              </a:rPr>
              <a:t>The single-tier architecture is not a frequently practiced approach. The main goal of having such an architecture is to remove redundancy by minimizing the amount of data stored.</a:t>
            </a:r>
            <a:br>
              <a:rPr lang="en-US" sz="2700" dirty="0">
                <a:solidFill>
                  <a:srgbClr val="404040"/>
                </a:solidFill>
                <a:effectLst/>
                <a:latin typeface="Times New Roman" panose="02020603050405020304" pitchFamily="18" charset="0"/>
                <a:ea typeface="Times New Roman" panose="02020603050405020304" pitchFamily="18" charset="0"/>
              </a:rPr>
            </a:br>
            <a:r>
              <a:rPr lang="en-US" sz="2700" dirty="0">
                <a:effectLst/>
                <a:latin typeface="Times New Roman" panose="02020603050405020304" pitchFamily="18" charset="0"/>
                <a:ea typeface="Times New Roman" panose="02020603050405020304" pitchFamily="18" charset="0"/>
              </a:rPr>
              <a:t/>
            </a:r>
            <a:br>
              <a:rPr lang="en-US" sz="27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descr="Single-tier data warehouse architecture.">
            <a:extLst>
              <a:ext uri="{FF2B5EF4-FFF2-40B4-BE49-F238E27FC236}">
                <a16:creationId xmlns:a16="http://schemas.microsoft.com/office/drawing/2014/main" id="{885F1BAF-29C4-4EE7-A267-2772BC3863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47928" y="2166425"/>
            <a:ext cx="10959351" cy="4637994"/>
          </a:xfrm>
          <a:prstGeom prst="rect">
            <a:avLst/>
          </a:prstGeom>
          <a:noFill/>
          <a:ln>
            <a:noFill/>
          </a:ln>
        </p:spPr>
      </p:pic>
    </p:spTree>
    <p:extLst>
      <p:ext uri="{BB962C8B-B14F-4D97-AF65-F5344CB8AC3E}">
        <p14:creationId xmlns:p14="http://schemas.microsoft.com/office/powerpoint/2010/main" val="30691383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95E7-9E26-4B40-A874-1FF0F01C6795}"/>
              </a:ext>
            </a:extLst>
          </p:cNvPr>
          <p:cNvSpPr>
            <a:spLocks noGrp="1"/>
          </p:cNvSpPr>
          <p:nvPr>
            <p:ph type="title"/>
          </p:nvPr>
        </p:nvSpPr>
        <p:spPr>
          <a:xfrm>
            <a:off x="379828" y="72509"/>
            <a:ext cx="11050172" cy="2132810"/>
          </a:xfrm>
        </p:spPr>
        <p:txBody>
          <a:bodyPr>
            <a:noAutofit/>
          </a:bodyPr>
          <a:lstStyle/>
          <a:p>
            <a:pPr marL="0" marR="0">
              <a:spcBef>
                <a:spcPts val="0"/>
              </a:spcBef>
              <a:spcAft>
                <a:spcPts val="0"/>
              </a:spcAft>
            </a:pP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
            <a:b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r>
            <a:b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Two-tier Data Warehouse Architecture:</a:t>
            </a:r>
            <a:r>
              <a:rPr lang="en-US"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Calibri" panose="020F0502020204030204" pitchFamily="34" charset="0"/>
                <a:ea typeface="Calibri" panose="020F0502020204030204" pitchFamily="34" charset="0"/>
                <a:cs typeface="Times New Roman" panose="02020603050405020304" pitchFamily="18" charset="0"/>
              </a:rPr>
              <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r>
              <a:rPr lang="en-US" sz="2400" cap="none" dirty="0">
                <a:effectLst/>
                <a:latin typeface="Times New Roman" panose="02020603050405020304" pitchFamily="18" charset="0"/>
                <a:ea typeface="Calibri" panose="020F0502020204030204" pitchFamily="34" charset="0"/>
                <a:cs typeface="Times New Roman" panose="02020603050405020304" pitchFamily="18" charset="0"/>
              </a:rPr>
              <a:t>Two-tier architecture includes A staging area for all data sources, before the data warehouse layer. By adding A staging area between the sources and the storage repository, you ensure all data loaded into the warehouse is cleansed and in the appropriate format.</a:t>
            </a:r>
            <a:br>
              <a:rPr lang="en-US" sz="2400" cap="none" dirty="0">
                <a:effectLst/>
                <a:latin typeface="Times New Roman" panose="02020603050405020304" pitchFamily="18" charset="0"/>
                <a:ea typeface="Calibri" panose="020F0502020204030204" pitchFamily="34" charset="0"/>
                <a:cs typeface="Times New Roman" panose="02020603050405020304" pitchFamily="18" charset="0"/>
              </a:rPr>
            </a:br>
            <a:r>
              <a:rPr lang="en-US" sz="2000" dirty="0">
                <a:effectLst/>
                <a:latin typeface="Calibri" panose="020F0502020204030204" pitchFamily="34" charset="0"/>
                <a:ea typeface="Calibri" panose="020F0502020204030204" pitchFamily="34" charset="0"/>
                <a:cs typeface="Times New Roman" panose="02020603050405020304" pitchFamily="18" charset="0"/>
              </a:rPr>
              <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sz="4800" dirty="0"/>
          </a:p>
        </p:txBody>
      </p:sp>
      <p:pic>
        <p:nvPicPr>
          <p:cNvPr id="4" name="Content Placeholder 3" descr="Two-tier data warehouse architecture.">
            <a:extLst>
              <a:ext uri="{FF2B5EF4-FFF2-40B4-BE49-F238E27FC236}">
                <a16:creationId xmlns:a16="http://schemas.microsoft.com/office/drawing/2014/main" id="{2855DD7D-80AA-4D02-B3A0-95DE5679DA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762000" y="2205318"/>
            <a:ext cx="10351477" cy="4580174"/>
          </a:xfrm>
          <a:prstGeom prst="rect">
            <a:avLst/>
          </a:prstGeom>
          <a:noFill/>
          <a:ln>
            <a:noFill/>
          </a:ln>
        </p:spPr>
      </p:pic>
    </p:spTree>
    <p:extLst>
      <p:ext uri="{BB962C8B-B14F-4D97-AF65-F5344CB8AC3E}">
        <p14:creationId xmlns:p14="http://schemas.microsoft.com/office/powerpoint/2010/main" val="14380002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68DF-C371-45E4-9DE6-1DE4BE7A4E84}"/>
              </a:ext>
            </a:extLst>
          </p:cNvPr>
          <p:cNvSpPr>
            <a:spLocks noGrp="1"/>
          </p:cNvSpPr>
          <p:nvPr>
            <p:ph type="title"/>
          </p:nvPr>
        </p:nvSpPr>
        <p:spPr>
          <a:xfrm>
            <a:off x="199465" y="557816"/>
            <a:ext cx="11793070" cy="2656031"/>
          </a:xfrm>
        </p:spPr>
        <p:txBody>
          <a:bodyPr>
            <a:noAutofit/>
          </a:bodyPr>
          <a:lstStyle/>
          <a:p>
            <a:pPr marL="0" marR="0" algn="l">
              <a:lnSpc>
                <a:spcPct val="115000"/>
              </a:lnSpc>
              <a:spcBef>
                <a:spcPts val="0"/>
              </a:spcBef>
              <a:spcAft>
                <a:spcPts val="300"/>
              </a:spcAft>
            </a:pPr>
            <a:r>
              <a:rPr lang="en-US" sz="2000" b="1" cap="none"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Three-tier data warehouse architecture:</a:t>
            </a:r>
            <a:r>
              <a:rPr lang="en-US" sz="1800" b="1" cap="none" dirty="0">
                <a:effectLst/>
                <a:latin typeface="Cambria" panose="02040503050406030204" pitchFamily="18" charset="0"/>
                <a:ea typeface="Times New Roman" panose="02020603050405020304" pitchFamily="18" charset="0"/>
                <a:cs typeface="Times New Roman" panose="02020603050405020304" pitchFamily="18" charset="0"/>
              </a:rPr>
              <a:t/>
            </a:r>
            <a:br>
              <a:rPr lang="en-US" sz="1800" b="1" cap="none" dirty="0">
                <a:effectLst/>
                <a:latin typeface="Cambria" panose="02040503050406030204" pitchFamily="18" charset="0"/>
                <a:ea typeface="Times New Roman" panose="02020603050405020304" pitchFamily="18" charset="0"/>
                <a:cs typeface="Times New Roman" panose="02020603050405020304" pitchFamily="18" charset="0"/>
              </a:rPr>
            </a:br>
            <a:r>
              <a:rPr lang="en-US" sz="1800" cap="none" dirty="0">
                <a:solidFill>
                  <a:srgbClr val="404040"/>
                </a:solidFill>
                <a:effectLst/>
                <a:latin typeface="Times New Roman" panose="02020603050405020304" pitchFamily="18" charset="0"/>
                <a:ea typeface="Times New Roman" panose="02020603050405020304" pitchFamily="18" charset="0"/>
              </a:rPr>
              <a:t>the three-tier approach is the most widely used architecture for data warehouse systems.</a:t>
            </a:r>
            <a:r>
              <a:rPr lang="en-US" sz="1800" cap="none" dirty="0">
                <a:effectLst/>
                <a:latin typeface="Times New Roman" panose="02020603050405020304" pitchFamily="18" charset="0"/>
                <a:ea typeface="Times New Roman" panose="02020603050405020304" pitchFamily="18" charset="0"/>
              </a:rPr>
              <a:t/>
            </a:r>
            <a:br>
              <a:rPr lang="en-US" sz="1800" cap="none" dirty="0">
                <a:effectLst/>
                <a:latin typeface="Times New Roman" panose="02020603050405020304" pitchFamily="18" charset="0"/>
                <a:ea typeface="Times New Roman" panose="02020603050405020304" pitchFamily="18" charset="0"/>
              </a:rPr>
            </a:br>
            <a:r>
              <a:rPr lang="en-US" sz="1800" cap="none" dirty="0">
                <a:solidFill>
                  <a:srgbClr val="404040"/>
                </a:solidFill>
                <a:effectLst/>
                <a:latin typeface="Times New Roman" panose="02020603050405020304" pitchFamily="18" charset="0"/>
                <a:ea typeface="Times New Roman" panose="02020603050405020304" pitchFamily="18" charset="0"/>
              </a:rPr>
              <a:t>Essentially, it consists of three tiers:</a:t>
            </a:r>
            <a:r>
              <a:rPr lang="en-US" sz="1800" cap="none" dirty="0">
                <a:effectLst/>
                <a:latin typeface="Times New Roman" panose="02020603050405020304" pitchFamily="18" charset="0"/>
                <a:ea typeface="Times New Roman" panose="02020603050405020304" pitchFamily="18" charset="0"/>
              </a:rPr>
              <a:t/>
            </a:r>
            <a:br>
              <a:rPr lang="en-US" sz="1800" cap="none" dirty="0">
                <a:effectLst/>
                <a:latin typeface="Times New Roman" panose="02020603050405020304" pitchFamily="18" charset="0"/>
                <a:ea typeface="Times New Roman" panose="02020603050405020304" pitchFamily="18" charset="0"/>
              </a:rPr>
            </a:br>
            <a:r>
              <a:rPr lang="en-US" sz="1800" b="1" cap="none"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the bottom tier</a:t>
            </a:r>
            <a:r>
              <a:rPr lang="en-US" sz="1800" cap="none"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is the database of the warehouse, where the cleansed and transformed data is loaded.</a:t>
            </a:r>
            <a:r>
              <a:rPr lang="en-US" sz="1800" cap="none"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
            </a:r>
            <a:br>
              <a:rPr lang="en-US" sz="1800" cap="none"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cap="none"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The middle tier</a:t>
            </a:r>
            <a:r>
              <a:rPr lang="en-US" sz="1800" cap="none"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is the application layer giving an abstracted view of the database. It arranges the data to make it more suitable for analysis. This is done with an OLAP server, implemented using the ROLAP or MOLAP model.</a:t>
            </a:r>
            <a:r>
              <a:rPr lang="en-US" sz="1800" cap="none"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
            </a:r>
            <a:br>
              <a:rPr lang="en-US" sz="1800" cap="none"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cap="none"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The top-tier</a:t>
            </a:r>
            <a:r>
              <a:rPr lang="en-US" sz="1800" cap="none"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is where the user accesses and interacts with the data. It represents the front-end client layer. You can use reporting tools, query, analysis or data mining tools</a:t>
            </a:r>
            <a:r>
              <a:rPr lang="en-US" sz="18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
            </a:r>
            <a:br>
              <a:rPr lang="en-US" sz="18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54D1E051-9BEE-4085-9E95-D99835F248E5}"/>
              </a:ext>
            </a:extLst>
          </p:cNvPr>
          <p:cNvPicPr>
            <a:picLocks noGrp="1" noChangeAspect="1"/>
          </p:cNvPicPr>
          <p:nvPr>
            <p:ph idx="1"/>
          </p:nvPr>
        </p:nvPicPr>
        <p:blipFill>
          <a:blip r:embed="rId2"/>
          <a:stretch>
            <a:fillRect/>
          </a:stretch>
        </p:blipFill>
        <p:spPr>
          <a:xfrm>
            <a:off x="512503" y="2913976"/>
            <a:ext cx="11234020" cy="3896911"/>
          </a:xfrm>
          <a:prstGeom prst="rect">
            <a:avLst/>
          </a:prstGeom>
        </p:spPr>
      </p:pic>
    </p:spTree>
    <p:extLst>
      <p:ext uri="{BB962C8B-B14F-4D97-AF65-F5344CB8AC3E}">
        <p14:creationId xmlns:p14="http://schemas.microsoft.com/office/powerpoint/2010/main" val="18389418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853A-EAE3-4362-B84F-85669B01604C}"/>
              </a:ext>
            </a:extLst>
          </p:cNvPr>
          <p:cNvSpPr>
            <a:spLocks noGrp="1"/>
          </p:cNvSpPr>
          <p:nvPr>
            <p:ph type="title"/>
          </p:nvPr>
        </p:nvSpPr>
        <p:spPr>
          <a:xfrm>
            <a:off x="838200" y="365125"/>
            <a:ext cx="10515600" cy="495487"/>
          </a:xfrm>
        </p:spPr>
        <p:txBody>
          <a:bodyPr>
            <a:normAutofit fontScale="90000"/>
          </a:bodyPr>
          <a:lstStyle/>
          <a:p>
            <a:r>
              <a:rPr lang="en-US" sz="4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r>
            <a:br>
              <a:rPr lang="en-US" sz="4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4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Data Warehouse Components:</a:t>
            </a:r>
            <a:r>
              <a:rPr lang="en-US" sz="4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r>
            <a:br>
              <a:rPr lang="en-US" sz="44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rgbClr val="0070C0"/>
              </a:solidFill>
            </a:endParaRPr>
          </a:p>
        </p:txBody>
      </p:sp>
      <p:sp>
        <p:nvSpPr>
          <p:cNvPr id="3" name="Content Placeholder 2">
            <a:extLst>
              <a:ext uri="{FF2B5EF4-FFF2-40B4-BE49-F238E27FC236}">
                <a16:creationId xmlns:a16="http://schemas.microsoft.com/office/drawing/2014/main" id="{2A2B838B-78F6-436E-93E0-2375EBC4A659}"/>
              </a:ext>
            </a:extLst>
          </p:cNvPr>
          <p:cNvSpPr>
            <a:spLocks noGrp="1"/>
          </p:cNvSpPr>
          <p:nvPr>
            <p:ph idx="1"/>
          </p:nvPr>
        </p:nvSpPr>
        <p:spPr>
          <a:xfrm>
            <a:off x="838200" y="860612"/>
            <a:ext cx="10515600" cy="5316351"/>
          </a:xfrm>
        </p:spPr>
        <p:txBody>
          <a:bodyPr>
            <a:normAutofit/>
          </a:bodyPr>
          <a:lstStyle/>
          <a:p>
            <a:pPr marL="0" marR="0" algn="just">
              <a:spcBef>
                <a:spcPts val="0"/>
              </a:spcBef>
              <a:spcAft>
                <a:spcPts val="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b="1" dirty="0">
                <a:latin typeface="Times New Roman" panose="02020603050405020304" pitchFamily="18" charset="0"/>
                <a:ea typeface="Calibri" panose="020F0502020204030204" pitchFamily="34" charset="0"/>
                <a:cs typeface="Times New Roman" panose="02020603050405020304" pitchFamily="18" charset="0"/>
              </a:rPr>
              <a:t>There </a:t>
            </a:r>
            <a:r>
              <a:rPr lang="en-US" b="1" dirty="0">
                <a:solidFill>
                  <a:srgbClr val="404040"/>
                </a:solidFill>
                <a:effectLst/>
                <a:latin typeface="Times New Roman" panose="02020603050405020304" pitchFamily="18" charset="0"/>
                <a:ea typeface="Times New Roman" panose="02020603050405020304" pitchFamily="18" charset="0"/>
              </a:rPr>
              <a:t>are mainly 5 components of data warehouse architecture.</a:t>
            </a:r>
          </a:p>
          <a:p>
            <a:pPr marL="0" marR="0" indent="0" algn="just">
              <a:lnSpc>
                <a:spcPct val="150000"/>
              </a:lnSpc>
              <a:spcBef>
                <a:spcPts val="0"/>
              </a:spcBef>
              <a:spcAft>
                <a:spcPts val="0"/>
              </a:spcAft>
              <a:buNone/>
            </a:pPr>
            <a:r>
              <a:rPr lang="en-US" sz="2400" b="1"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1.D</a:t>
            </a:r>
            <a:r>
              <a:rPr lang="en-US" sz="2400" b="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2400" b="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b</a:t>
            </a:r>
            <a:r>
              <a:rPr lang="en-US" sz="2400" b="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se (source d</a:t>
            </a:r>
            <a:r>
              <a:rPr lang="en-US" sz="2400" b="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ata).</a:t>
            </a:r>
          </a:p>
          <a:p>
            <a:pPr marL="0" marR="0" indent="0" algn="just">
              <a:lnSpc>
                <a:spcPct val="150000"/>
              </a:lnSpc>
              <a:spcBef>
                <a:spcPts val="0"/>
              </a:spcBef>
              <a:spcAft>
                <a:spcPts val="0"/>
              </a:spcAft>
              <a:buNone/>
            </a:pPr>
            <a:r>
              <a:rPr lang="en-US" sz="2400" b="1"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2.</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ETL Tools.</a:t>
            </a:r>
          </a:p>
          <a:p>
            <a:pPr marL="0" marR="0" indent="0" algn="just">
              <a:lnSpc>
                <a:spcPct val="150000"/>
              </a:lnSpc>
              <a:spcBef>
                <a:spcPts val="0"/>
              </a:spcBef>
              <a:spcAft>
                <a:spcPts val="0"/>
              </a:spcAft>
              <a:buNone/>
            </a:pPr>
            <a:r>
              <a:rPr lang="en-US" sz="2400" b="1" dirty="0">
                <a:latin typeface="Times New Roman" panose="02020603050405020304" pitchFamily="18" charset="0"/>
                <a:ea typeface="Calibri" panose="020F0502020204030204" pitchFamily="34" charset="0"/>
                <a:cs typeface="Times New Roman" panose="02020603050405020304" pitchFamily="18" charset="0"/>
              </a:rPr>
              <a:t>3.Met</a:t>
            </a:r>
            <a:r>
              <a:rPr lang="en-US" sz="2400" b="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err="1">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d</a:t>
            </a:r>
            <a:r>
              <a:rPr lang="en-US" sz="2400" b="1" dirty="0" err="1">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400" b="1" dirty="0" err="1">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2400" b="1" dirty="0" err="1">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a,summerydata,raw</a:t>
            </a:r>
            <a:r>
              <a:rPr lang="en-US" sz="2400" b="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 data.</a:t>
            </a:r>
            <a:endParaRPr lang="en-US" sz="2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400" b="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4.</a:t>
            </a:r>
            <a:r>
              <a:rPr lang="en-US" sz="2400" b="1"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 D</a:t>
            </a:r>
            <a:r>
              <a:rPr lang="en-US" sz="2400" b="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t</a:t>
            </a:r>
            <a:r>
              <a:rPr lang="en-US" sz="2400" b="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 m</a:t>
            </a:r>
            <a:r>
              <a:rPr lang="en-US" sz="2400" b="1" dirty="0">
                <a:solidFill>
                  <a:srgbClr val="40404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400" b="1" dirty="0">
                <a:solidFill>
                  <a:srgbClr val="404040"/>
                </a:solidFill>
                <a:latin typeface="Times New Roman" panose="02020603050405020304" pitchFamily="18" charset="0"/>
                <a:ea typeface="Times New Roman" panose="02020603050405020304" pitchFamily="18" charset="0"/>
                <a:cs typeface="Times New Roman" panose="02020603050405020304" pitchFamily="18" charset="0"/>
              </a:rPr>
              <a:t>rt.</a:t>
            </a:r>
          </a:p>
          <a:p>
            <a:pPr marL="0" indent="0" algn="just">
              <a:lnSpc>
                <a:spcPct val="150000"/>
              </a:lnSpc>
              <a:spcBef>
                <a:spcPts val="0"/>
              </a:spcBef>
              <a:buNone/>
            </a:pPr>
            <a:r>
              <a:rPr lang="en-US" sz="2400" b="1"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5.</a:t>
            </a:r>
            <a:r>
              <a:rPr lang="en-US" sz="2400" b="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Query </a:t>
            </a:r>
            <a:r>
              <a:rPr lang="en-US" sz="2400" b="1" dirty="0" err="1">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tools,reporting</a:t>
            </a:r>
            <a:r>
              <a:rPr lang="en-US" sz="2400" b="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1" dirty="0" err="1">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tools,datamining</a:t>
            </a:r>
            <a:r>
              <a:rPr lang="en-US" sz="2400" b="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tools,</a:t>
            </a:r>
          </a:p>
        </p:txBody>
      </p:sp>
    </p:spTree>
    <p:extLst>
      <p:ext uri="{BB962C8B-B14F-4D97-AF65-F5344CB8AC3E}">
        <p14:creationId xmlns:p14="http://schemas.microsoft.com/office/powerpoint/2010/main" val="2655609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FC5C-456F-4229-B883-A44F9CD43EAC}"/>
              </a:ext>
            </a:extLst>
          </p:cNvPr>
          <p:cNvSpPr>
            <a:spLocks noGrp="1"/>
          </p:cNvSpPr>
          <p:nvPr>
            <p:ph type="title"/>
          </p:nvPr>
        </p:nvSpPr>
        <p:spPr/>
        <p:txBody>
          <a:bodyPr>
            <a:normAutofit fontScale="90000"/>
          </a:bodyPr>
          <a:lstStyle/>
          <a:p>
            <a:pPr marL="0" marR="0">
              <a:spcBef>
                <a:spcPts val="0"/>
              </a:spcBef>
              <a:spcAft>
                <a:spcPts val="0"/>
              </a:spcAft>
            </a:pPr>
            <a:r>
              <a:rPr lang="en-US" sz="3100" b="1" dirty="0">
                <a:effectLst/>
                <a:latin typeface="Times New Roman" panose="02020603050405020304" pitchFamily="18" charset="0"/>
                <a:ea typeface="Calibri" panose="020F0502020204030204" pitchFamily="34" charset="0"/>
                <a:cs typeface="Times New Roman" panose="02020603050405020304" pitchFamily="18" charset="0"/>
              </a:rPr>
              <a:t>The Database (source data)</a:t>
            </a:r>
            <a:r>
              <a:rPr lang="en-US" sz="3100" dirty="0">
                <a:effectLst/>
                <a:latin typeface="Calibri" panose="020F0502020204030204" pitchFamily="34" charset="0"/>
                <a:ea typeface="Calibri" panose="020F0502020204030204" pitchFamily="34" charset="0"/>
                <a:cs typeface="Times New Roman" panose="02020603050405020304" pitchFamily="18" charset="0"/>
              </a:rPr>
              <a:t/>
            </a:r>
            <a:br>
              <a:rPr lang="en-US" sz="3100" dirty="0">
                <a:effectLst/>
                <a:latin typeface="Calibri" panose="020F0502020204030204" pitchFamily="34" charset="0"/>
                <a:ea typeface="Calibri" panose="020F0502020204030204" pitchFamily="34" charset="0"/>
                <a:cs typeface="Times New Roman" panose="02020603050405020304" pitchFamily="18" charset="0"/>
              </a:rPr>
            </a:br>
            <a:r>
              <a:rPr lang="en-US" sz="3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The most crucial component and the heart of each architecture is the database. The warehouse is where the data is stored and accessed.</a:t>
            </a:r>
            <a:r>
              <a:rPr lang="en-US" sz="4400" dirty="0">
                <a:effectLst/>
                <a:latin typeface="Calibri" panose="020F0502020204030204" pitchFamily="34" charset="0"/>
                <a:ea typeface="Calibri" panose="020F0502020204030204" pitchFamily="34" charset="0"/>
                <a:cs typeface="Times New Roman" panose="02020603050405020304" pitchFamily="18" charset="0"/>
              </a:rPr>
              <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E6402A1-00FD-4C02-A82A-DDD382BA66C6}"/>
              </a:ext>
            </a:extLst>
          </p:cNvPr>
          <p:cNvSpPr>
            <a:spLocks noGrp="1"/>
          </p:cNvSpPr>
          <p:nvPr>
            <p:ph idx="1"/>
          </p:nvPr>
        </p:nvSpPr>
        <p:spPr/>
        <p:txBody>
          <a:bodyPr>
            <a:normAutofit/>
          </a:bodyPr>
          <a:lstStyle/>
          <a:p>
            <a:pPr marL="0" marR="0"/>
            <a:r>
              <a:rPr lang="en-US" sz="2000" dirty="0">
                <a:solidFill>
                  <a:srgbClr val="404040"/>
                </a:solidFill>
                <a:effectLst/>
                <a:latin typeface="Times New Roman" panose="02020603050405020304" pitchFamily="18" charset="0"/>
                <a:ea typeface="Times New Roman" panose="02020603050405020304" pitchFamily="18" charset="0"/>
              </a:rPr>
              <a:t>When creating the data warehouse system, you first need to decide what kind of database you want to use.</a:t>
            </a:r>
            <a:endParaRPr lang="en-US" sz="2000" dirty="0">
              <a:effectLst/>
              <a:latin typeface="Times New Roman" panose="02020603050405020304" pitchFamily="18" charset="0"/>
              <a:ea typeface="Times New Roman" panose="02020603050405020304" pitchFamily="18" charset="0"/>
            </a:endParaRPr>
          </a:p>
          <a:p>
            <a:pPr marL="0" marR="0"/>
            <a:r>
              <a:rPr lang="en-US" sz="2000" dirty="0">
                <a:solidFill>
                  <a:srgbClr val="404040"/>
                </a:solidFill>
                <a:effectLst/>
                <a:latin typeface="Times New Roman" panose="02020603050405020304" pitchFamily="18" charset="0"/>
                <a:ea typeface="Times New Roman" panose="02020603050405020304" pitchFamily="18" charset="0"/>
              </a:rPr>
              <a:t>There are four types of databases you can choose from:</a:t>
            </a:r>
            <a:endParaRPr lang="en-US" sz="2000" dirty="0">
              <a:effectLst/>
              <a:latin typeface="Times New Roman" panose="02020603050405020304" pitchFamily="18" charset="0"/>
              <a:ea typeface="Times New Roman" panose="02020603050405020304" pitchFamily="18" charset="0"/>
            </a:endParaRPr>
          </a:p>
          <a:p>
            <a:pPr marL="342900" marR="0" lvl="0" indent="-342900" algn="l">
              <a:lnSpc>
                <a:spcPct val="115000"/>
              </a:lnSpc>
              <a:spcBef>
                <a:spcPts val="0"/>
              </a:spcBef>
              <a:spcAft>
                <a:spcPts val="1000"/>
              </a:spcAft>
              <a:buFont typeface="+mj-lt"/>
              <a:buAutoNum type="arabicPeriod"/>
              <a:tabLst>
                <a:tab pos="457200" algn="l"/>
              </a:tabLst>
            </a:pPr>
            <a:r>
              <a:rPr lang="en-US" sz="2000"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Relational databases</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(row-centered databases).</a:t>
            </a:r>
            <a:endParaRPr lang="en-US" sz="2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mj-lt"/>
              <a:buAutoNum type="arabicPeriod"/>
              <a:tabLst>
                <a:tab pos="457200" algn="l"/>
              </a:tabLst>
            </a:pPr>
            <a:r>
              <a:rPr lang="en-US" sz="2000"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Operational systems: </a:t>
            </a:r>
            <a:r>
              <a:rPr lang="en-US" sz="2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used to process the day to day transaction of organization</a:t>
            </a:r>
            <a:r>
              <a:rPr lang="en-US" sz="2000"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Font typeface="+mj-lt"/>
              <a:buAutoNum type="arabicPeriod"/>
              <a:tabLst>
                <a:tab pos="457200" algn="l"/>
              </a:tabLst>
            </a:pPr>
            <a:r>
              <a:rPr lang="en-US" sz="2000" b="1" u="sng" dirty="0">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xmlns="" val="tx"/>
                    </a:ext>
                  </a:extLst>
                </a:hlinkClick>
              </a:rPr>
              <a:t>Cloud-based databases</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(hosted on the cloud).</a:t>
            </a:r>
          </a:p>
          <a:p>
            <a:pPr marL="342900" marR="0" lvl="0" indent="-342900" algn="l">
              <a:lnSpc>
                <a:spcPct val="115000"/>
              </a:lnSpc>
              <a:spcBef>
                <a:spcPts val="0"/>
              </a:spcBef>
              <a:spcAft>
                <a:spcPts val="1000"/>
              </a:spcAft>
              <a:buFont typeface="+mj-lt"/>
              <a:buAutoNum type="arabicPeriod"/>
              <a:tabLst>
                <a:tab pos="457200" algn="l"/>
              </a:tabLst>
            </a:pPr>
            <a:r>
              <a:rPr lang="en-US" sz="2400" b="1"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Flat files</a:t>
            </a:r>
            <a:r>
              <a:rPr lang="en-US" sz="2000"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 flat files system is system of files in</a:t>
            </a: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which transactional data is stored</a:t>
            </a:r>
          </a:p>
          <a:p>
            <a:pPr marL="0" marR="0" lvl="0" indent="0" algn="l">
              <a:lnSpc>
                <a:spcPct val="115000"/>
              </a:lnSpc>
              <a:spcBef>
                <a:spcPts val="0"/>
              </a:spcBef>
              <a:spcAft>
                <a:spcPts val="1000"/>
              </a:spcAft>
              <a:buNone/>
              <a:tabLst>
                <a:tab pos="457200" algn="l"/>
              </a:tabLst>
            </a:pPr>
            <a:r>
              <a:rPr lang="en-US" sz="2000" dirty="0">
                <a:latin typeface="Times New Roman" panose="02020603050405020304" pitchFamily="18" charset="0"/>
                <a:cs typeface="Times New Roman" panose="02020603050405020304" pitchFamily="18" charset="0"/>
              </a:rPr>
              <a:t>                        And every files in the system must have different names.</a:t>
            </a:r>
          </a:p>
        </p:txBody>
      </p:sp>
    </p:spTree>
    <p:extLst>
      <p:ext uri="{BB962C8B-B14F-4D97-AF65-F5344CB8AC3E}">
        <p14:creationId xmlns:p14="http://schemas.microsoft.com/office/powerpoint/2010/main" val="2020333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18681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E923-AB8F-45C7-96E6-F4D54B8F2C3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ETL TOOLS:</a:t>
            </a:r>
          </a:p>
        </p:txBody>
      </p:sp>
      <p:sp>
        <p:nvSpPr>
          <p:cNvPr id="3" name="Content Placeholder 2">
            <a:extLst>
              <a:ext uri="{FF2B5EF4-FFF2-40B4-BE49-F238E27FC236}">
                <a16:creationId xmlns:a16="http://schemas.microsoft.com/office/drawing/2014/main" id="{2505C76A-07C4-498D-BC2F-1366CBEB3282}"/>
              </a:ext>
            </a:extLst>
          </p:cNvPr>
          <p:cNvSpPr>
            <a:spLocks noGrp="1"/>
          </p:cNvSpPr>
          <p:nvPr>
            <p:ph idx="1"/>
          </p:nvPr>
        </p:nvSpPr>
        <p:spPr/>
        <p:txBody>
          <a:bodyPr>
            <a:normAutofit/>
          </a:bodyPr>
          <a:lstStyle/>
          <a:p>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Data Extraction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 Involves gathering data from multiple heterogeneous sources.</a:t>
            </a:r>
            <a:r>
              <a:rPr lang="en-US" sz="2800" dirty="0">
                <a:effectLst/>
                <a:latin typeface="Calibri" panose="020F0502020204030204" pitchFamily="34" charset="0"/>
                <a:ea typeface="Calibri" panose="020F0502020204030204" pitchFamily="34" charset="0"/>
                <a:cs typeface="Times New Roman" panose="02020603050405020304" pitchFamily="18" charset="0"/>
              </a:rPr>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dirty="0">
                <a:effectLst/>
                <a:latin typeface="Calibri" panose="020F0502020204030204" pitchFamily="34" charset="0"/>
                <a:ea typeface="Calibri" panose="020F0502020204030204" pitchFamily="34" charset="0"/>
                <a:cs typeface="Times New Roman" panose="02020603050405020304" pitchFamily="18" charset="0"/>
              </a:rPr>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Data Transformation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 Involves converting the data from legacy format to warehouse format.</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Data Loading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 Involves sorting, summarizing, consolidating, checking integrity, and building indices and partitions.</a:t>
            </a:r>
            <a:r>
              <a:rPr lang="en-US" sz="2800" dirty="0">
                <a:effectLst/>
                <a:latin typeface="Calibri" panose="020F0502020204030204" pitchFamily="34" charset="0"/>
                <a:ea typeface="Calibri" panose="020F0502020204030204" pitchFamily="34" charset="0"/>
                <a:cs typeface="Times New Roman" panose="02020603050405020304" pitchFamily="18" charset="0"/>
              </a:rPr>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83129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BC09-E392-49CE-9CD4-F42BFE0A559D}"/>
              </a:ext>
            </a:extLst>
          </p:cNvPr>
          <p:cNvSpPr>
            <a:spLocks noGrp="1"/>
          </p:cNvSpPr>
          <p:nvPr>
            <p:ph type="title"/>
          </p:nvPr>
        </p:nvSpPr>
        <p:spPr>
          <a:xfrm>
            <a:off x="363070" y="123078"/>
            <a:ext cx="11828930" cy="1325563"/>
          </a:xfrm>
        </p:spPr>
        <p:txBody>
          <a:bodyPr>
            <a:noAutofit/>
          </a:bodyPr>
          <a:lstStyle/>
          <a:p>
            <a:pPr marL="0" marR="0">
              <a:spcBef>
                <a:spcPts val="0"/>
              </a:spcBef>
              <a:spcAft>
                <a:spcPts val="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Data in</a:t>
            </a:r>
            <a:r>
              <a:rPr lang="en-US" sz="2800" b="1"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data warehouse</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cap="none"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cap="none"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Once the system cleans and organizes the data, it stores it in the data warehouse. The data warehouse represents the central repository that stores metadata, summary data, and raw data coming from each source.</a:t>
            </a:r>
            <a:r>
              <a:rPr lang="en-US" sz="2000" cap="none" dirty="0">
                <a:effectLst/>
                <a:latin typeface="Calibri" panose="020F0502020204030204" pitchFamily="34" charset="0"/>
                <a:ea typeface="Calibri" panose="020F0502020204030204" pitchFamily="34" charset="0"/>
                <a:cs typeface="Times New Roman" panose="02020603050405020304" pitchFamily="18" charset="0"/>
              </a:rPr>
              <a:t/>
            </a:r>
            <a:br>
              <a:rPr lang="en-US" sz="2000" cap="none"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sp>
        <p:nvSpPr>
          <p:cNvPr id="3" name="Content Placeholder 2">
            <a:extLst>
              <a:ext uri="{FF2B5EF4-FFF2-40B4-BE49-F238E27FC236}">
                <a16:creationId xmlns:a16="http://schemas.microsoft.com/office/drawing/2014/main" id="{A6E922C0-5E24-410F-9F3D-36F430362E32}"/>
              </a:ext>
            </a:extLst>
          </p:cNvPr>
          <p:cNvSpPr>
            <a:spLocks noGrp="1"/>
          </p:cNvSpPr>
          <p:nvPr>
            <p:ph idx="1"/>
          </p:nvPr>
        </p:nvSpPr>
        <p:spPr>
          <a:xfrm>
            <a:off x="228600" y="1196788"/>
            <a:ext cx="11828930" cy="5661212"/>
          </a:xfrm>
        </p:spPr>
        <p:txBody>
          <a:bodyPr>
            <a:normAutofit lnSpcReduction="10000"/>
          </a:bodyPr>
          <a:lstStyle/>
          <a:p>
            <a:pPr marL="342900" marR="0" lvl="0" indent="-342900" algn="l">
              <a:lnSpc>
                <a:spcPct val="150000"/>
              </a:lnSpc>
              <a:spcBef>
                <a:spcPts val="0"/>
              </a:spcBef>
              <a:spcAft>
                <a:spcPts val="1000"/>
              </a:spcAft>
              <a:buSzPts val="1000"/>
              <a:buFont typeface="Symbol" panose="05050102010706020507" pitchFamily="18" charset="2"/>
              <a:buChar char=""/>
              <a:tabLst>
                <a:tab pos="457200" algn="l"/>
              </a:tabLst>
            </a:pPr>
            <a:r>
              <a:rPr lang="en-US"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Metadata : </a:t>
            </a:r>
            <a:r>
              <a:rPr lang="en-US" sz="2000"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Metadata</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is </a:t>
            </a:r>
            <a:r>
              <a:rPr lang="en-US" sz="2000"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simply defined as data about data. The data that is used to represent other data is known as meta data.  </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For example the index of book serves as meta data for the contents in the book. we can say that meta data is the summarized data that leads to the detailed data.</a:t>
            </a:r>
          </a:p>
          <a:p>
            <a:pPr marL="342900" marR="0" lvl="0" indent="-342900" algn="l">
              <a:lnSpc>
                <a:spcPct val="150000"/>
              </a:lnSpc>
              <a:spcBef>
                <a:spcPts val="0"/>
              </a:spcBef>
              <a:spcAft>
                <a:spcPts val="1000"/>
              </a:spcAft>
              <a:buSzPts val="1000"/>
              <a:buFont typeface="Symbol" panose="05050102010706020507" pitchFamily="18" charset="2"/>
              <a:buChar char=""/>
              <a:tabLst>
                <a:tab pos="457200" algn="l"/>
              </a:tabLst>
            </a:pPr>
            <a:r>
              <a:rPr lang="en-US" sz="2000"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In </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data warehouse meta data defines the warehouse objects.</a:t>
            </a:r>
          </a:p>
          <a:p>
            <a:pPr marL="342900" marR="0" lvl="0" indent="-342900" algn="l">
              <a:lnSpc>
                <a:spcPct val="150000"/>
              </a:lnSpc>
              <a:spcBef>
                <a:spcPts val="0"/>
              </a:spcBef>
              <a:spcAft>
                <a:spcPts val="1000"/>
              </a:spcAft>
              <a:buSzPts val="1000"/>
              <a:buFont typeface="Symbol" panose="05050102010706020507" pitchFamily="18" charset="2"/>
              <a:buChar char=""/>
              <a:tabLst>
                <a:tab pos="457200" algn="l"/>
              </a:tabLst>
            </a:pPr>
            <a:r>
              <a:rPr lang="en-US" sz="2000"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Meta data is road map to the </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data warehouse creations.</a:t>
            </a:r>
          </a:p>
          <a:p>
            <a:pPr marL="342900" marR="0" lvl="0" indent="-342900" algn="l">
              <a:lnSpc>
                <a:spcPct val="150000"/>
              </a:lnSpc>
              <a:spcBef>
                <a:spcPts val="0"/>
              </a:spcBef>
              <a:spcAft>
                <a:spcPts val="1000"/>
              </a:spcAft>
              <a:buSzPts val="1000"/>
              <a:buFont typeface="Symbol" panose="05050102010706020507" pitchFamily="18" charset="2"/>
              <a:buChar char=""/>
              <a:tabLst>
                <a:tab pos="457200" algn="l"/>
              </a:tabLst>
            </a:pP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Meta data used for query </a:t>
            </a:r>
            <a:r>
              <a:rPr lang="en-US" sz="2000" dirty="0" err="1">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tools,report</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tools and transformation tools.</a:t>
            </a:r>
          </a:p>
          <a:p>
            <a:pPr marL="342900" marR="0" lvl="0" indent="-342900" algn="l">
              <a:lnSpc>
                <a:spcPct val="150000"/>
              </a:lnSpc>
              <a:spcBef>
                <a:spcPts val="0"/>
              </a:spcBef>
              <a:spcAft>
                <a:spcPts val="1000"/>
              </a:spcAft>
              <a:buSzPts val="1000"/>
              <a:buFont typeface="Symbol" panose="05050102010706020507" pitchFamily="18" charset="2"/>
              <a:buChar char=""/>
              <a:tabLst>
                <a:tab pos="457200" algn="l"/>
              </a:tabLst>
            </a:pPr>
            <a:r>
              <a:rPr lang="en-US" sz="2000"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Summary data</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is generated by the warehouse manager. It updates as new data loads into the warehouse. This component can include lightly or highly summarized data. Its main role is to speed up query performance.</a:t>
            </a:r>
            <a:endParaRPr lang="en-US" sz="2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50000"/>
              </a:lnSpc>
              <a:spcBef>
                <a:spcPts val="0"/>
              </a:spcBef>
              <a:spcAft>
                <a:spcPts val="1000"/>
              </a:spcAft>
              <a:buSzPts val="1000"/>
              <a:buFont typeface="Symbol" panose="05050102010706020507" pitchFamily="18" charset="2"/>
              <a:buChar char=""/>
              <a:tabLst>
                <a:tab pos="457200" algn="l"/>
              </a:tabLst>
            </a:pPr>
            <a:r>
              <a:rPr lang="en-US" sz="2000"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Raw data</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is the actual data loading into the repository, which has not been processed. Having the data in its               </a:t>
            </a:r>
          </a:p>
          <a:p>
            <a:pPr marL="342900" marR="0" lvl="0" indent="-342900" algn="l">
              <a:lnSpc>
                <a:spcPct val="150000"/>
              </a:lnSpc>
              <a:spcBef>
                <a:spcPts val="0"/>
              </a:spcBef>
              <a:spcAft>
                <a:spcPts val="1000"/>
              </a:spcAft>
              <a:buSzPts val="1000"/>
              <a:buFont typeface="Symbol" panose="05050102010706020507" pitchFamily="18" charset="2"/>
              <a:buChar char=""/>
              <a:tabLst>
                <a:tab pos="457200" algn="l"/>
              </a:tabLst>
            </a:pPr>
            <a:r>
              <a:rPr lang="en-US" sz="2000" dirty="0">
                <a:solidFill>
                  <a:srgbClr val="404040"/>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raw form makes it accessible for further processing and analysis.</a:t>
            </a:r>
            <a:endParaRPr lang="en-US" sz="20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955951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BD92B9-7565-439E-BE2E-7F76B2987E8E}"/>
              </a:ext>
            </a:extLst>
          </p:cNvPr>
          <p:cNvSpPr>
            <a:spLocks noGrp="1"/>
          </p:cNvSpPr>
          <p:nvPr>
            <p:ph idx="1"/>
          </p:nvPr>
        </p:nvSpPr>
        <p:spPr>
          <a:xfrm>
            <a:off x="966750" y="2030506"/>
            <a:ext cx="10387049" cy="4146457"/>
          </a:xfrm>
        </p:spPr>
        <p:txBody>
          <a:bodyPr>
            <a:normAutofit/>
          </a:bodyPr>
          <a:lstStyle/>
          <a:p>
            <a:pPr marL="457200" indent="-457200">
              <a:buFont typeface="+mj-lt"/>
              <a:buAutoNum type="arabicPeriod"/>
            </a:pPr>
            <a:r>
              <a:rPr lang="en-US" sz="2800" dirty="0"/>
              <a:t>Collection of meta data information is called </a:t>
            </a:r>
            <a:r>
              <a:rPr lang="en-US" sz="2800" dirty="0" err="1"/>
              <a:t>datamart</a:t>
            </a:r>
            <a:r>
              <a:rPr lang="en-US" sz="2800" dirty="0"/>
              <a:t>.</a:t>
            </a:r>
          </a:p>
          <a:p>
            <a:pPr marL="457200" indent="-457200">
              <a:buFont typeface="+mj-lt"/>
              <a:buAutoNum type="arabicPeriod"/>
            </a:pPr>
            <a:r>
              <a:rPr lang="en-US" sz="2800" dirty="0"/>
              <a:t>And also it contains subset of </a:t>
            </a:r>
            <a:r>
              <a:rPr lang="en-US" sz="2800" dirty="0" err="1"/>
              <a:t>datawarehouse</a:t>
            </a:r>
            <a:r>
              <a:rPr lang="en-US" sz="2800" dirty="0"/>
              <a:t> information.</a:t>
            </a:r>
          </a:p>
          <a:p>
            <a:pPr marL="457200" indent="-457200">
              <a:buFont typeface="+mj-lt"/>
              <a:buAutoNum type="arabicPeriod"/>
            </a:pPr>
            <a:r>
              <a:rPr lang="en-US" sz="2800" dirty="0"/>
              <a:t>It is a datastore which is designed for particular dept of organization.</a:t>
            </a:r>
          </a:p>
          <a:p>
            <a:pPr marL="457200" indent="-457200">
              <a:buFont typeface="+mj-lt"/>
              <a:buAutoNum type="arabicPeriod"/>
            </a:pPr>
            <a:r>
              <a:rPr lang="en-US" sz="2800" dirty="0"/>
              <a:t>Reason for creating </a:t>
            </a:r>
            <a:r>
              <a:rPr lang="en-US" sz="2800" dirty="0" err="1"/>
              <a:t>datamart</a:t>
            </a:r>
            <a:r>
              <a:rPr lang="en-US" sz="2800" dirty="0"/>
              <a:t> is easy access of frequent data ,improved end user response time. Easy creation data </a:t>
            </a:r>
            <a:r>
              <a:rPr lang="en-US" sz="2800" dirty="0" err="1"/>
              <a:t>warehouse,less</a:t>
            </a:r>
            <a:r>
              <a:rPr lang="en-US" sz="2800" dirty="0"/>
              <a:t> </a:t>
            </a:r>
            <a:r>
              <a:rPr lang="en-US" sz="2800" dirty="0" err="1"/>
              <a:t>sw</a:t>
            </a:r>
            <a:r>
              <a:rPr lang="en-US" sz="2800" dirty="0"/>
              <a:t> and </a:t>
            </a:r>
            <a:r>
              <a:rPr lang="en-US" sz="2800" dirty="0" err="1"/>
              <a:t>hw</a:t>
            </a:r>
            <a:r>
              <a:rPr lang="en-US" sz="2800" dirty="0"/>
              <a:t>  cost and faster and cheaper to build. </a:t>
            </a:r>
          </a:p>
        </p:txBody>
      </p:sp>
      <p:sp>
        <p:nvSpPr>
          <p:cNvPr id="10" name="Rectangle 9">
            <a:extLst>
              <a:ext uri="{FF2B5EF4-FFF2-40B4-BE49-F238E27FC236}">
                <a16:creationId xmlns:a16="http://schemas.microsoft.com/office/drawing/2014/main" id="{00AE0717-4FA8-4E22-A630-80EA70466AA8}"/>
              </a:ext>
            </a:extLst>
          </p:cNvPr>
          <p:cNvSpPr/>
          <p:nvPr/>
        </p:nvSpPr>
        <p:spPr>
          <a:xfrm>
            <a:off x="966750" y="788614"/>
            <a:ext cx="431489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latin typeface="Times New Roman" panose="02020603050405020304" pitchFamily="18" charset="0"/>
                <a:cs typeface="Times New Roman" panose="02020603050405020304" pitchFamily="18" charset="0"/>
              </a:rPr>
              <a:t>DATAMART:</a:t>
            </a:r>
            <a:endParaRPr lang="en-US" sz="5400" b="1" cap="none" spc="0" dirty="0">
              <a:ln/>
              <a:solidFill>
                <a:schemeClr val="accent3"/>
              </a:solidFill>
              <a:effectLst/>
            </a:endParaRPr>
          </a:p>
        </p:txBody>
      </p:sp>
    </p:spTree>
    <p:extLst>
      <p:ext uri="{BB962C8B-B14F-4D97-AF65-F5344CB8AC3E}">
        <p14:creationId xmlns:p14="http://schemas.microsoft.com/office/powerpoint/2010/main" val="1834469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B6C7-5A72-498D-88D4-0FF738321BAD}"/>
              </a:ext>
            </a:extLst>
          </p:cNvPr>
          <p:cNvSpPr>
            <a:spLocks noGrp="1"/>
          </p:cNvSpPr>
          <p:nvPr>
            <p:ph type="title"/>
          </p:nvPr>
        </p:nvSpPr>
        <p:spPr>
          <a:xfrm>
            <a:off x="94129" y="0"/>
            <a:ext cx="11618259" cy="1842247"/>
          </a:xfrm>
        </p:spPr>
        <p:txBody>
          <a:bodyPr>
            <a:noAutofit/>
          </a:bodyPr>
          <a:lstStyle/>
          <a:p>
            <a:pPr marL="0" marR="0">
              <a:spcBef>
                <a:spcPts val="0"/>
              </a:spcBef>
              <a:spcAft>
                <a:spcPts val="0"/>
              </a:spcAft>
            </a:pPr>
            <a:r>
              <a:rPr lang="en-US" sz="2800" b="1" dirty="0">
                <a:effectLst/>
                <a:latin typeface="Calibri" panose="020F0502020204030204" pitchFamily="34" charset="0"/>
                <a:ea typeface="Calibri" panose="020F0502020204030204" pitchFamily="34" charset="0"/>
                <a:cs typeface="Times New Roman" panose="02020603050405020304" pitchFamily="18" charset="0"/>
              </a:rPr>
              <a:t>End user-Access Tools:</a:t>
            </a:r>
            <a:r>
              <a:rPr lang="en-US" sz="2800" dirty="0">
                <a:effectLst/>
                <a:latin typeface="Calibri" panose="020F0502020204030204" pitchFamily="34" charset="0"/>
                <a:ea typeface="Calibri" panose="020F0502020204030204" pitchFamily="34" charset="0"/>
                <a:cs typeface="Times New Roman" panose="02020603050405020304" pitchFamily="18" charset="0"/>
              </a:rPr>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r>
              <a:rPr lang="en-US" sz="2400" cap="none"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The main purpose of the </a:t>
            </a:r>
            <a:r>
              <a:rPr lang="en-US" sz="2400" cap="none"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data warehouse is to provide the information to the business manager for decision </a:t>
            </a:r>
            <a:r>
              <a:rPr lang="en-US" sz="2400" cap="none" dirty="0" err="1">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making.These</a:t>
            </a:r>
            <a:r>
              <a:rPr lang="en-US" sz="2400" cap="none"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customers interact with data warehouse using end client tools.</a:t>
            </a:r>
            <a:r>
              <a:rPr lang="en-US" sz="2400" cap="none" dirty="0">
                <a:effectLst/>
                <a:latin typeface="Calibri" panose="020F0502020204030204" pitchFamily="34" charset="0"/>
                <a:ea typeface="Calibri" panose="020F0502020204030204" pitchFamily="34" charset="0"/>
                <a:cs typeface="Times New Roman" panose="02020603050405020304" pitchFamily="18" charset="0"/>
              </a:rPr>
              <a:t/>
            </a:r>
            <a:br>
              <a:rPr lang="en-US" sz="2400" cap="none"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3" name="Content Placeholder 2">
            <a:extLst>
              <a:ext uri="{FF2B5EF4-FFF2-40B4-BE49-F238E27FC236}">
                <a16:creationId xmlns:a16="http://schemas.microsoft.com/office/drawing/2014/main" id="{BEDAFE16-5F37-4199-AA02-7ADAC47CB94D}"/>
              </a:ext>
            </a:extLst>
          </p:cNvPr>
          <p:cNvSpPr>
            <a:spLocks noGrp="1"/>
          </p:cNvSpPr>
          <p:nvPr>
            <p:ph idx="1"/>
          </p:nvPr>
        </p:nvSpPr>
        <p:spPr>
          <a:xfrm>
            <a:off x="228600" y="1586753"/>
            <a:ext cx="11483788" cy="4906122"/>
          </a:xfrm>
        </p:spPr>
        <p:txBody>
          <a:bodyPr>
            <a:normAutofit/>
          </a:bodyPr>
          <a:lstStyle/>
          <a:p>
            <a:pPr marL="0" marR="0"/>
            <a:r>
              <a:rPr lang="en-US" sz="2400" dirty="0">
                <a:solidFill>
                  <a:srgbClr val="404040"/>
                </a:solidFill>
                <a:effectLst/>
                <a:latin typeface="Times New Roman" panose="02020603050405020304" pitchFamily="18" charset="0"/>
                <a:ea typeface="Times New Roman" panose="02020603050405020304" pitchFamily="18" charset="0"/>
              </a:rPr>
              <a:t>Some of the tools used include:</a:t>
            </a:r>
            <a:endParaRPr lang="en-US" sz="2400" dirty="0">
              <a:effectLst/>
              <a:latin typeface="Times New Roman" panose="02020603050405020304" pitchFamily="18" charset="0"/>
              <a:ea typeface="Times New Roman" panose="02020603050405020304" pitchFamily="18" charset="0"/>
            </a:endParaRPr>
          </a:p>
          <a:p>
            <a:pPr marL="342900" marR="0" lvl="0" indent="-342900" algn="l">
              <a:lnSpc>
                <a:spcPct val="115000"/>
              </a:lnSpc>
              <a:spcBef>
                <a:spcPts val="0"/>
              </a:spcBef>
              <a:spcAft>
                <a:spcPts val="1000"/>
              </a:spcAft>
              <a:buSzPts val="1000"/>
              <a:buFont typeface="Symbol" panose="05050102010706020507" pitchFamily="18" charset="2"/>
              <a:buChar char=""/>
              <a:tabLst>
                <a:tab pos="457200" algn="l"/>
              </a:tabLst>
            </a:pPr>
            <a:r>
              <a:rPr lang="en-US" sz="2400"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Reporting tools.</a:t>
            </a:r>
            <a:r>
              <a:rPr lang="en-US" sz="24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They play a crucial role in understanding how your business is doing and what should be done next. Reporting tools include visualizations such as graphs and charts showing how data changes over time.</a:t>
            </a:r>
            <a:endParaRPr lang="en-US" sz="24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SzPts val="1000"/>
              <a:buFont typeface="Symbol" panose="05050102010706020507" pitchFamily="18" charset="2"/>
              <a:buChar char=""/>
              <a:tabLst>
                <a:tab pos="457200" algn="l"/>
              </a:tabLst>
            </a:pPr>
            <a:r>
              <a:rPr lang="en-US" sz="2400"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OLAP tools.</a:t>
            </a:r>
            <a:r>
              <a:rPr lang="en-US" sz="24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Online analytical processing tools provide fast processing and valuable analysis. They extract data from numerous relational data sets and reorganize it into a multidimensional format.</a:t>
            </a:r>
            <a:endParaRPr lang="en-US" sz="24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SzPts val="1000"/>
              <a:buFont typeface="Symbol" panose="05050102010706020507" pitchFamily="18" charset="2"/>
              <a:buChar char=""/>
              <a:tabLst>
                <a:tab pos="457200" algn="l"/>
              </a:tabLst>
            </a:pPr>
            <a:r>
              <a:rPr lang="en-US" sz="2400" b="1"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rPr>
              <a:t>Data mining tools.</a:t>
            </a:r>
            <a:r>
              <a:rPr lang="en-US" sz="2400" dirty="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 Examine data sets to find patterns within the warehouse and the correlation between them. Data mining also helps establish relationships when analyzing multidimensional data.</a:t>
            </a:r>
            <a:endParaRPr lang="en-US" sz="24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72958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8DE171-9522-46F1-9EB5-001C321A4852}"/>
              </a:ext>
            </a:extLst>
          </p:cNvPr>
          <p:cNvSpPr>
            <a:spLocks noGrp="1"/>
          </p:cNvSpPr>
          <p:nvPr>
            <p:ph idx="1"/>
          </p:nvPr>
        </p:nvSpPr>
        <p:spPr>
          <a:xfrm>
            <a:off x="363071" y="121024"/>
            <a:ext cx="11828929" cy="673697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2500" lnSpcReduction="10000"/>
          </a:bodyPr>
          <a:lstStyle/>
          <a:p>
            <a:pPr algn="l"/>
            <a:r>
              <a:rPr lang="en-US" b="0" i="0" dirty="0">
                <a:solidFill>
                  <a:srgbClr val="222222"/>
                </a:solidFill>
                <a:effectLst/>
                <a:latin typeface="Lato" panose="020F0502020204030203" pitchFamily="34" charset="0"/>
              </a:rPr>
              <a:t>The field of data warehousing is most emerging and there various cloud data warehousing tools and technologies are developed for better decision making. The cloud-based data warehousing tools are fast, highly scalable, and available on a pay-per-use basis. Following are some data warehousing tools:</a:t>
            </a:r>
          </a:p>
          <a:p>
            <a:pPr algn="l">
              <a:buFont typeface="+mj-lt"/>
              <a:buAutoNum type="arabicPeriod"/>
            </a:pPr>
            <a:r>
              <a:rPr lang="en-US" b="0" i="0" dirty="0">
                <a:solidFill>
                  <a:srgbClr val="222222"/>
                </a:solidFill>
                <a:effectLst/>
                <a:latin typeface="Lato" panose="020F0502020204030203" pitchFamily="34" charset="0"/>
              </a:rPr>
              <a:t>Amazon Redshift</a:t>
            </a:r>
          </a:p>
          <a:p>
            <a:pPr algn="l">
              <a:buFont typeface="+mj-lt"/>
              <a:buAutoNum type="arabicPeriod"/>
            </a:pPr>
            <a:r>
              <a:rPr lang="en-US" b="0" i="0" dirty="0">
                <a:solidFill>
                  <a:srgbClr val="222222"/>
                </a:solidFill>
                <a:effectLst/>
                <a:latin typeface="Lato" panose="020F0502020204030203" pitchFamily="34" charset="0"/>
              </a:rPr>
              <a:t>Microsoft Azure</a:t>
            </a:r>
          </a:p>
          <a:p>
            <a:pPr algn="l">
              <a:buFont typeface="+mj-lt"/>
              <a:buAutoNum type="arabicPeriod"/>
            </a:pPr>
            <a:r>
              <a:rPr lang="en-US" b="0" i="0" dirty="0">
                <a:solidFill>
                  <a:srgbClr val="222222"/>
                </a:solidFill>
                <a:effectLst/>
                <a:latin typeface="Lato" panose="020F0502020204030203" pitchFamily="34" charset="0"/>
              </a:rPr>
              <a:t>Google </a:t>
            </a:r>
            <a:r>
              <a:rPr lang="en-US" b="0" i="0" dirty="0" err="1">
                <a:solidFill>
                  <a:srgbClr val="222222"/>
                </a:solidFill>
                <a:effectLst/>
                <a:latin typeface="Lato" panose="020F0502020204030203" pitchFamily="34" charset="0"/>
              </a:rPr>
              <a:t>BigQuery</a:t>
            </a:r>
            <a:endParaRPr lang="en-US" b="0" i="0" dirty="0">
              <a:solidFill>
                <a:srgbClr val="222222"/>
              </a:solidFill>
              <a:effectLst/>
              <a:latin typeface="Lato" panose="020F0502020204030203" pitchFamily="34" charset="0"/>
            </a:endParaRPr>
          </a:p>
          <a:p>
            <a:pPr algn="l">
              <a:buFont typeface="+mj-lt"/>
              <a:buAutoNum type="arabicPeriod"/>
            </a:pPr>
            <a:r>
              <a:rPr lang="en-US" b="0" i="0" dirty="0">
                <a:solidFill>
                  <a:srgbClr val="222222"/>
                </a:solidFill>
                <a:effectLst/>
                <a:latin typeface="Lato" panose="020F0502020204030203" pitchFamily="34" charset="0"/>
              </a:rPr>
              <a:t>Snowflake</a:t>
            </a:r>
          </a:p>
          <a:p>
            <a:pPr algn="l">
              <a:buFont typeface="+mj-lt"/>
              <a:buAutoNum type="arabicPeriod"/>
            </a:pPr>
            <a:r>
              <a:rPr lang="en-US" b="0" i="0" dirty="0">
                <a:solidFill>
                  <a:srgbClr val="222222"/>
                </a:solidFill>
                <a:effectLst/>
                <a:latin typeface="Lato" panose="020F0502020204030203" pitchFamily="34" charset="0"/>
              </a:rPr>
              <a:t>Micro Focus Vertica</a:t>
            </a:r>
          </a:p>
          <a:p>
            <a:pPr algn="l">
              <a:buFont typeface="+mj-lt"/>
              <a:buAutoNum type="arabicPeriod"/>
            </a:pPr>
            <a:r>
              <a:rPr lang="en-US" b="0" i="0" dirty="0">
                <a:solidFill>
                  <a:srgbClr val="222222"/>
                </a:solidFill>
                <a:effectLst/>
                <a:latin typeface="Lato" panose="020F0502020204030203" pitchFamily="34" charset="0"/>
              </a:rPr>
              <a:t>Teradata</a:t>
            </a:r>
          </a:p>
          <a:p>
            <a:pPr algn="l">
              <a:buFont typeface="+mj-lt"/>
              <a:buAutoNum type="arabicPeriod"/>
            </a:pPr>
            <a:r>
              <a:rPr lang="en-US" b="0" i="0" dirty="0">
                <a:solidFill>
                  <a:srgbClr val="222222"/>
                </a:solidFill>
                <a:effectLst/>
                <a:latin typeface="Lato" panose="020F0502020204030203" pitchFamily="34" charset="0"/>
              </a:rPr>
              <a:t>Amazon DynamoDB</a:t>
            </a:r>
          </a:p>
          <a:p>
            <a:pPr algn="l">
              <a:buFont typeface="+mj-lt"/>
              <a:buAutoNum type="arabicPeriod"/>
            </a:pPr>
            <a:r>
              <a:rPr lang="en-US" b="0" i="0" dirty="0">
                <a:solidFill>
                  <a:srgbClr val="222222"/>
                </a:solidFill>
                <a:effectLst/>
                <a:latin typeface="Lato" panose="020F0502020204030203" pitchFamily="34" charset="0"/>
              </a:rPr>
              <a:t>PostgreSQL</a:t>
            </a:r>
          </a:p>
          <a:p>
            <a:pPr algn="l">
              <a:buFont typeface="+mj-lt"/>
              <a:buAutoNum type="arabicPeriod"/>
            </a:pPr>
            <a:r>
              <a:rPr lang="en-US" b="0" i="0" dirty="0">
                <a:solidFill>
                  <a:srgbClr val="222222"/>
                </a:solidFill>
                <a:effectLst/>
                <a:latin typeface="Lato" panose="020F0502020204030203" pitchFamily="34" charset="0"/>
              </a:rPr>
              <a:t>Amazon RD</a:t>
            </a:r>
          </a:p>
          <a:p>
            <a:pPr algn="l">
              <a:buFont typeface="+mj-lt"/>
              <a:buAutoNum type="arabicPeriod"/>
            </a:pPr>
            <a:r>
              <a:rPr lang="en-US" b="0" i="0" dirty="0">
                <a:solidFill>
                  <a:srgbClr val="222222"/>
                </a:solidFill>
                <a:effectLst/>
                <a:latin typeface="Lato" panose="020F0502020204030203" pitchFamily="34" charset="0"/>
              </a:rPr>
              <a:t>Amazon S3</a:t>
            </a:r>
          </a:p>
          <a:p>
            <a:pPr algn="l"/>
            <a:r>
              <a:rPr lang="en-US" b="0" i="0" dirty="0">
                <a:solidFill>
                  <a:srgbClr val="222222"/>
                </a:solidFill>
                <a:effectLst/>
                <a:latin typeface="Lato" panose="020F0502020204030203" pitchFamily="34" charset="0"/>
              </a:rPr>
              <a:t>All these are the top 10 Data Warehousing Tools. </a:t>
            </a:r>
            <a:endParaRPr lang="en-US" dirty="0"/>
          </a:p>
        </p:txBody>
      </p:sp>
    </p:spTree>
    <p:extLst>
      <p:ext uri="{BB962C8B-B14F-4D97-AF65-F5344CB8AC3E}">
        <p14:creationId xmlns:p14="http://schemas.microsoft.com/office/powerpoint/2010/main" val="20440046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26977E-5807-41F5-93CB-7ADBDA7FC139}"/>
              </a:ext>
            </a:extLst>
          </p:cNvPr>
          <p:cNvSpPr>
            <a:spLocks noGrp="1"/>
          </p:cNvSpPr>
          <p:nvPr>
            <p:ph type="title"/>
          </p:nvPr>
        </p:nvSpPr>
        <p:spPr>
          <a:xfrm>
            <a:off x="576355" y="1008529"/>
            <a:ext cx="10840197" cy="5029200"/>
          </a:xfrm>
        </p:spPr>
        <p:txBody>
          <a:bodyPr>
            <a:normAutofit fontScale="90000"/>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The process of constructing </a:t>
            </a:r>
            <a:r>
              <a:rPr lang="en-US" sz="2400" b="1" dirty="0" err="1">
                <a:effectLst/>
                <a:latin typeface="Times New Roman" panose="02020603050405020304" pitchFamily="18" charset="0"/>
                <a:ea typeface="Times New Roman" panose="02020603050405020304" pitchFamily="18" charset="0"/>
                <a:cs typeface="Times New Roman" panose="02020603050405020304" pitchFamily="18" charset="0"/>
              </a:rPr>
              <a:t>DataWare</a:t>
            </a: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House requires following things. </a:t>
            </a:r>
            <a:b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Data Extraction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Involves gathering data from multiple heterogeneous sources.</a:t>
            </a:r>
            <a:r>
              <a:rPr lang="en-US" sz="2400" dirty="0">
                <a:effectLst/>
                <a:latin typeface="Calibri" panose="020F0502020204030204" pitchFamily="34" charset="0"/>
                <a:ea typeface="Calibri" panose="020F0502020204030204" pitchFamily="34" charset="0"/>
                <a:cs typeface="Times New Roman" panose="02020603050405020304" pitchFamily="18" charset="0"/>
              </a:rPr>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Data Cleaning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Involves finding and correcting the errors in data.</a:t>
            </a:r>
            <a:r>
              <a:rPr lang="en-US" sz="2400" dirty="0">
                <a:effectLst/>
                <a:latin typeface="Calibri" panose="020F0502020204030204" pitchFamily="34" charset="0"/>
                <a:ea typeface="Calibri" panose="020F0502020204030204" pitchFamily="34" charset="0"/>
                <a:cs typeface="Times New Roman" panose="02020603050405020304" pitchFamily="18" charset="0"/>
              </a:rPr>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Data Transformation</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Involves converting the data from legacy format to warehouse format.</a:t>
            </a:r>
            <a:r>
              <a:rPr lang="en-US" sz="2400" dirty="0">
                <a:effectLst/>
                <a:latin typeface="Calibri" panose="020F0502020204030204" pitchFamily="34" charset="0"/>
                <a:ea typeface="Calibri" panose="020F0502020204030204" pitchFamily="34" charset="0"/>
                <a:cs typeface="Times New Roman" panose="02020603050405020304" pitchFamily="18" charset="0"/>
              </a:rPr>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Data Loading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Involves sorting, summarizing, consolidating, checking integrity, and building indices and partitions.</a:t>
            </a:r>
            <a:r>
              <a:rPr lang="en-US" sz="2400" dirty="0">
                <a:effectLst/>
                <a:latin typeface="Calibri" panose="020F0502020204030204" pitchFamily="34" charset="0"/>
                <a:ea typeface="Calibri" panose="020F0502020204030204" pitchFamily="34" charset="0"/>
                <a:cs typeface="Times New Roman" panose="02020603050405020304" pitchFamily="18" charset="0"/>
              </a:rPr>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Refreshing</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 Involves updating from data sources to warehouse.</a:t>
            </a:r>
            <a:r>
              <a:rPr lang="en-US" sz="2400" dirty="0">
                <a:effectLst/>
                <a:latin typeface="Calibri" panose="020F0502020204030204" pitchFamily="34" charset="0"/>
                <a:ea typeface="Calibri" panose="020F0502020204030204" pitchFamily="34" charset="0"/>
                <a:cs typeface="Times New Roman" panose="02020603050405020304" pitchFamily="18" charset="0"/>
              </a:rPr>
              <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5" name="Text Placeholder 4">
            <a:extLst>
              <a:ext uri="{FF2B5EF4-FFF2-40B4-BE49-F238E27FC236}">
                <a16:creationId xmlns:a16="http://schemas.microsoft.com/office/drawing/2014/main" id="{D58B391C-61ED-4CEA-886D-2F762DF6DDD3}"/>
              </a:ext>
            </a:extLst>
          </p:cNvPr>
          <p:cNvSpPr>
            <a:spLocks noGrp="1"/>
          </p:cNvSpPr>
          <p:nvPr>
            <p:ph type="body" idx="1"/>
          </p:nvPr>
        </p:nvSpPr>
        <p:spPr>
          <a:xfrm>
            <a:off x="576356" y="326745"/>
            <a:ext cx="10515600" cy="1500187"/>
          </a:xfrm>
        </p:spPr>
        <p:txBody>
          <a:bodyPr>
            <a:normAutofit/>
          </a:bodyPr>
          <a:lstStyle/>
          <a:p>
            <a:r>
              <a:rPr lang="en-US" sz="36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Functions of Data Warehouse Tools and Utilities:</a:t>
            </a:r>
            <a:endParaRPr lang="en-US" sz="3600" dirty="0">
              <a:solidFill>
                <a:srgbClr val="0070C0"/>
              </a:solidFill>
            </a:endParaRPr>
          </a:p>
        </p:txBody>
      </p:sp>
    </p:spTree>
    <p:extLst>
      <p:ext uri="{BB962C8B-B14F-4D97-AF65-F5344CB8AC3E}">
        <p14:creationId xmlns:p14="http://schemas.microsoft.com/office/powerpoint/2010/main" val="7258328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64AC-2EDE-437C-ACAE-BB5B6E95284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0FD75EEA-4E07-446E-AA88-336D1E86693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5957E45-71A8-405D-B780-989BEC54454F}"/>
              </a:ext>
            </a:extLst>
          </p:cNvPr>
          <p:cNvPicPr>
            <a:picLocks noChangeAspect="1"/>
          </p:cNvPicPr>
          <p:nvPr/>
        </p:nvPicPr>
        <p:blipFill rotWithShape="1">
          <a:blip r:embed="rId2"/>
          <a:srcRect l="1985" t="9392" r="34706" b="12924"/>
          <a:stretch/>
        </p:blipFill>
        <p:spPr>
          <a:xfrm>
            <a:off x="242047" y="94128"/>
            <a:ext cx="11846859" cy="6629401"/>
          </a:xfrm>
          <a:prstGeom prst="rect">
            <a:avLst/>
          </a:prstGeom>
        </p:spPr>
      </p:pic>
    </p:spTree>
    <p:extLst>
      <p:ext uri="{BB962C8B-B14F-4D97-AF65-F5344CB8AC3E}">
        <p14:creationId xmlns:p14="http://schemas.microsoft.com/office/powerpoint/2010/main" val="855422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8AD6E0-AEBD-4FBB-AD67-495905D71B5D}"/>
              </a:ext>
            </a:extLst>
          </p:cNvPr>
          <p:cNvSpPr>
            <a:spLocks noGrp="1"/>
          </p:cNvSpPr>
          <p:nvPr>
            <p:ph type="title"/>
          </p:nvPr>
        </p:nvSpPr>
        <p:spPr>
          <a:xfrm>
            <a:off x="838200" y="365125"/>
            <a:ext cx="10515600" cy="1772957"/>
          </a:xfrm>
        </p:spPr>
        <p:txBody>
          <a:bodyPr>
            <a:normAutofit fontScale="90000"/>
          </a:bodyPr>
          <a:lstStyle/>
          <a:p>
            <a:pPr marL="342900" marR="0" lvl="0" indent="-342900">
              <a:spcBef>
                <a:spcPts val="0"/>
              </a:spcBef>
              <a:spcAft>
                <a:spcPts val="0"/>
              </a:spcAft>
              <a:tabLst>
                <a:tab pos="457200" algn="l"/>
              </a:tabLst>
            </a:pPr>
            <a:r>
              <a:rPr lang="en-IN" sz="1800" b="1" dirty="0">
                <a:effectLst/>
                <a:latin typeface="Times New Roman" panose="02020603050405020304" pitchFamily="18" charset="0"/>
                <a:ea typeface="Times New Roman" panose="02020603050405020304" pitchFamily="18" charset="0"/>
              </a:rPr>
              <a:t>Note</a:t>
            </a:r>
            <a:r>
              <a:rPr lang="en-IN" sz="2000" dirty="0">
                <a:effectLst/>
                <a:latin typeface="Times New Roman" panose="02020603050405020304" pitchFamily="18" charset="0"/>
                <a:ea typeface="Times New Roman" panose="02020603050405020304" pitchFamily="18" charset="0"/>
              </a:rPr>
              <a:t>: Data cleaning and data transformation are important steps in improving the quality of data and data mining results.</a:t>
            </a:r>
            <a:r>
              <a:rPr lang="en-US" sz="2000" dirty="0">
                <a:effectLst/>
                <a:latin typeface="Times New Roman" panose="02020603050405020304" pitchFamily="18" charset="0"/>
                <a:ea typeface="Times New Roman" panose="02020603050405020304" pitchFamily="18" charset="0"/>
              </a:rPr>
              <a:t/>
            </a:r>
            <a:br>
              <a:rPr lang="en-US" sz="2000" dirty="0">
                <a:effectLst/>
                <a:latin typeface="Times New Roman" panose="02020603050405020304" pitchFamily="18" charset="0"/>
                <a:ea typeface="Times New Roman" panose="02020603050405020304" pitchFamily="18" charset="0"/>
              </a:rPr>
            </a:br>
            <a:r>
              <a:rPr lang="en-IN" sz="2000" dirty="0">
                <a:effectLst/>
                <a:latin typeface="Times New Roman" panose="02020603050405020304" pitchFamily="18" charset="0"/>
                <a:ea typeface="Times New Roman" panose="02020603050405020304" pitchFamily="18" charset="0"/>
              </a:rPr>
              <a:t>A great example of data warehousing that everyone can relate to is what Facebook does. Facebook basically gathers all of your data – your friends, your likes, who you stalk, etc – and then stores that data into one central repository.</a:t>
            </a:r>
            <a:r>
              <a:rPr lang="en-US" sz="2000" dirty="0">
                <a:effectLst/>
                <a:latin typeface="Times New Roman" panose="02020603050405020304" pitchFamily="18" charset="0"/>
                <a:ea typeface="Times New Roman" panose="02020603050405020304" pitchFamily="18" charset="0"/>
              </a:rPr>
              <a:t/>
            </a:r>
            <a:br>
              <a:rPr lang="en-US" sz="2000" dirty="0">
                <a:effectLst/>
                <a:latin typeface="Times New Roman" panose="02020603050405020304" pitchFamily="18" charset="0"/>
                <a:ea typeface="Times New Roman" panose="02020603050405020304" pitchFamily="18" charset="0"/>
              </a:rPr>
            </a:br>
            <a:r>
              <a:rPr lang="en-IN" sz="2000" dirty="0">
                <a:effectLst/>
                <a:latin typeface="Times New Roman" panose="02020603050405020304" pitchFamily="18" charset="0"/>
                <a:ea typeface="Times New Roman" panose="02020603050405020304" pitchFamily="18" charset="0"/>
              </a:rPr>
              <a:t>B</a:t>
            </a:r>
            <a:r>
              <a:rPr lang="en-IN" sz="2000" b="1" dirty="0">
                <a:effectLst/>
                <a:latin typeface="Times New Roman" panose="02020603050405020304" pitchFamily="18" charset="0"/>
                <a:ea typeface="Times New Roman" panose="02020603050405020304" pitchFamily="18" charset="0"/>
              </a:rPr>
              <a:t>usiness intelligence</a:t>
            </a:r>
            <a:r>
              <a:rPr lang="en-IN" sz="2000" i="1" dirty="0">
                <a:effectLst/>
                <a:latin typeface="Times New Roman" panose="02020603050405020304" pitchFamily="18" charset="0"/>
                <a:ea typeface="Times New Roman" panose="02020603050405020304" pitchFamily="18" charset="0"/>
              </a:rPr>
              <a:t> </a:t>
            </a:r>
            <a:r>
              <a:rPr lang="en-IN" sz="2000" dirty="0">
                <a:effectLst/>
                <a:latin typeface="Times New Roman" panose="02020603050405020304" pitchFamily="18" charset="0"/>
                <a:ea typeface="Times New Roman" panose="02020603050405020304" pitchFamily="18" charset="0"/>
              </a:rPr>
              <a:t>(BI) is the combination of software applications, methodologies and business systems that transform raw data into meaningful and useful information.</a:t>
            </a:r>
            <a:r>
              <a:rPr lang="en-US" sz="1800" dirty="0">
                <a:effectLst/>
                <a:latin typeface="Times New Roman" panose="02020603050405020304" pitchFamily="18" charset="0"/>
                <a:ea typeface="Times New Roman" panose="02020603050405020304" pitchFamily="18" charset="0"/>
              </a:rPr>
              <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6" name="Content Placeholder 5" descr="Data Warehousing and Data Mining">
            <a:extLst>
              <a:ext uri="{FF2B5EF4-FFF2-40B4-BE49-F238E27FC236}">
                <a16:creationId xmlns:a16="http://schemas.microsoft.com/office/drawing/2014/main" id="{D2FB7E97-4ACD-4A5A-9570-FCDF349DB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8302" y="1874917"/>
            <a:ext cx="11324492" cy="4867445"/>
          </a:xfrm>
          <a:prstGeom prst="rect">
            <a:avLst/>
          </a:prstGeom>
          <a:noFill/>
          <a:ln>
            <a:noFill/>
          </a:ln>
        </p:spPr>
      </p:pic>
    </p:spTree>
    <p:extLst>
      <p:ext uri="{BB962C8B-B14F-4D97-AF65-F5344CB8AC3E}">
        <p14:creationId xmlns:p14="http://schemas.microsoft.com/office/powerpoint/2010/main" val="1168479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819B783-FF69-4B6C-95CF-F225AA53710B}"/>
              </a:ext>
            </a:extLst>
          </p:cNvPr>
          <p:cNvGraphicFramePr>
            <a:graphicFrameLocks noGrp="1"/>
          </p:cNvGraphicFramePr>
          <p:nvPr>
            <p:extLst>
              <p:ext uri="{D42A27DB-BD31-4B8C-83A1-F6EECF244321}">
                <p14:modId xmlns:p14="http://schemas.microsoft.com/office/powerpoint/2010/main" val="3981347180"/>
              </p:ext>
            </p:extLst>
          </p:nvPr>
        </p:nvGraphicFramePr>
        <p:xfrm>
          <a:off x="2353235" y="107576"/>
          <a:ext cx="6158753" cy="6750423"/>
        </p:xfrm>
        <a:graphic>
          <a:graphicData uri="http://schemas.openxmlformats.org/drawingml/2006/table">
            <a:tbl>
              <a:tblPr firstRow="1" firstCol="1" bandRow="1">
                <a:tableStyleId>{5C22544A-7EE6-4342-B048-85BDC9FD1C3A}</a:tableStyleId>
              </a:tblPr>
              <a:tblGrid>
                <a:gridCol w="621960">
                  <a:extLst>
                    <a:ext uri="{9D8B030D-6E8A-4147-A177-3AD203B41FA5}">
                      <a16:colId xmlns:a16="http://schemas.microsoft.com/office/drawing/2014/main" val="3044310367"/>
                    </a:ext>
                  </a:extLst>
                </a:gridCol>
                <a:gridCol w="2539669">
                  <a:extLst>
                    <a:ext uri="{9D8B030D-6E8A-4147-A177-3AD203B41FA5}">
                      <a16:colId xmlns:a16="http://schemas.microsoft.com/office/drawing/2014/main" val="4150944717"/>
                    </a:ext>
                  </a:extLst>
                </a:gridCol>
                <a:gridCol w="2997124">
                  <a:extLst>
                    <a:ext uri="{9D8B030D-6E8A-4147-A177-3AD203B41FA5}">
                      <a16:colId xmlns:a16="http://schemas.microsoft.com/office/drawing/2014/main" val="2650974378"/>
                    </a:ext>
                  </a:extLst>
                </a:gridCol>
              </a:tblGrid>
              <a:tr h="392722">
                <a:tc>
                  <a:txBody>
                    <a:bodyPr/>
                    <a:lstStyle/>
                    <a:p>
                      <a:pPr marL="0" marR="0" algn="ctr">
                        <a:spcBef>
                          <a:spcPts val="0"/>
                        </a:spcBef>
                        <a:spcAft>
                          <a:spcPts val="0"/>
                        </a:spcAft>
                      </a:pPr>
                      <a:r>
                        <a:rPr lang="en-US" sz="1000">
                          <a:effectLst/>
                        </a:rPr>
                        <a:t>SNO</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ctr">
                        <a:spcBef>
                          <a:spcPts val="0"/>
                        </a:spcBef>
                        <a:spcAft>
                          <a:spcPts val="0"/>
                        </a:spcAft>
                      </a:pPr>
                      <a:r>
                        <a:rPr lang="en-US" sz="1000">
                          <a:effectLst/>
                        </a:rPr>
                        <a:t>DATABASE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ctr">
                        <a:spcBef>
                          <a:spcPts val="0"/>
                        </a:spcBef>
                        <a:spcAft>
                          <a:spcPts val="0"/>
                        </a:spcAft>
                      </a:pPr>
                      <a:r>
                        <a:rPr lang="en-US" sz="1000">
                          <a:effectLst/>
                        </a:rPr>
                        <a:t>DATAWAREHOUSE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3853382793"/>
                  </a:ext>
                </a:extLst>
              </a:tr>
              <a:tr h="392722">
                <a:tc>
                  <a:txBody>
                    <a:bodyPr/>
                    <a:lstStyle/>
                    <a:p>
                      <a:pPr marL="0" marR="0" algn="just">
                        <a:spcBef>
                          <a:spcPts val="0"/>
                        </a:spcBef>
                        <a:spcAft>
                          <a:spcPts val="0"/>
                        </a:spcAft>
                      </a:pPr>
                      <a:r>
                        <a:rPr lang="en-US" sz="800">
                          <a:effectLst/>
                        </a:rPr>
                        <a:t>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APPLICATION ORIENTED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SUBJECT (WISE)  ORIENTED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1356079971"/>
                  </a:ext>
                </a:extLst>
              </a:tr>
              <a:tr h="303829">
                <a:tc>
                  <a:txBody>
                    <a:bodyPr/>
                    <a:lstStyle/>
                    <a:p>
                      <a:pPr marL="0" marR="0" algn="just">
                        <a:spcBef>
                          <a:spcPts val="0"/>
                        </a:spcBef>
                        <a:spcAft>
                          <a:spcPts val="0"/>
                        </a:spcAft>
                      </a:pPr>
                      <a:r>
                        <a:rPr lang="en-US" sz="800">
                          <a:effectLst/>
                        </a:rPr>
                        <a:t>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DETAILED 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dirty="0">
                          <a:effectLst/>
                        </a:rPr>
                        <a:t>SUMMARIZED DATA</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2221557989"/>
                  </a:ext>
                </a:extLst>
              </a:tr>
              <a:tr h="558959">
                <a:tc>
                  <a:txBody>
                    <a:bodyPr/>
                    <a:lstStyle/>
                    <a:p>
                      <a:pPr marL="0" marR="0" algn="just">
                        <a:spcBef>
                          <a:spcPts val="0"/>
                        </a:spcBef>
                        <a:spcAft>
                          <a:spcPts val="0"/>
                        </a:spcAft>
                      </a:pPr>
                      <a:r>
                        <a:rPr lang="en-US" sz="800">
                          <a:effectLst/>
                        </a:rPr>
                        <a:t>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IT CONTAINS PRESENT DATA,CURRENT DATA,UP TO DATE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IT CONTAINS HISTORICAL DATA,PREVIOUS 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1007748368"/>
                  </a:ext>
                </a:extLst>
              </a:tr>
              <a:tr h="244125">
                <a:tc>
                  <a:txBody>
                    <a:bodyPr/>
                    <a:lstStyle/>
                    <a:p>
                      <a:pPr marL="0" marR="0" algn="just">
                        <a:spcBef>
                          <a:spcPts val="0"/>
                        </a:spcBef>
                        <a:spcAft>
                          <a:spcPts val="0"/>
                        </a:spcAft>
                      </a:pPr>
                      <a:r>
                        <a:rPr lang="en-US" sz="800">
                          <a:effectLst/>
                        </a:rPr>
                        <a:t>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ISOLATED 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INTEGRATED 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402337273"/>
                  </a:ext>
                </a:extLst>
              </a:tr>
              <a:tr h="372638">
                <a:tc>
                  <a:txBody>
                    <a:bodyPr/>
                    <a:lstStyle/>
                    <a:p>
                      <a:pPr marL="0" marR="0" algn="just">
                        <a:spcBef>
                          <a:spcPts val="0"/>
                        </a:spcBef>
                        <a:spcAft>
                          <a:spcPts val="0"/>
                        </a:spcAft>
                      </a:pPr>
                      <a:r>
                        <a:rPr lang="en-US" sz="800">
                          <a:effectLst/>
                        </a:rPr>
                        <a:t>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DATA STORED IN ROWS/COLUMNS(TABLES)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DATA STORED IN CUBES/DIMENSIONS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2741530801"/>
                  </a:ext>
                </a:extLst>
              </a:tr>
              <a:tr h="244125">
                <a:tc>
                  <a:txBody>
                    <a:bodyPr/>
                    <a:lstStyle/>
                    <a:p>
                      <a:pPr marL="0" marR="0" algn="just">
                        <a:spcBef>
                          <a:spcPts val="0"/>
                        </a:spcBef>
                        <a:spcAft>
                          <a:spcPts val="0"/>
                        </a:spcAft>
                      </a:pPr>
                      <a:r>
                        <a:rPr lang="en-US" sz="800">
                          <a:effectLst/>
                        </a:rPr>
                        <a:t>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100 GB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100GB to1,00,000 GB</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931403142"/>
                  </a:ext>
                </a:extLst>
              </a:tr>
              <a:tr h="372638">
                <a:tc>
                  <a:txBody>
                    <a:bodyPr/>
                    <a:lstStyle/>
                    <a:p>
                      <a:pPr marL="0" marR="0" algn="just">
                        <a:spcBef>
                          <a:spcPts val="0"/>
                        </a:spcBef>
                        <a:spcAft>
                          <a:spcPts val="0"/>
                        </a:spcAft>
                      </a:pPr>
                      <a:r>
                        <a:rPr lang="en-US" sz="800">
                          <a:effectLst/>
                        </a:rPr>
                        <a:t>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l">
                        <a:spcBef>
                          <a:spcPts val="0"/>
                        </a:spcBef>
                        <a:spcAft>
                          <a:spcPts val="0"/>
                        </a:spcAft>
                      </a:pPr>
                      <a:r>
                        <a:rPr lang="en-US" sz="800">
                          <a:effectLst/>
                        </a:rPr>
                        <a:t>CLERICAL USERS</a:t>
                      </a:r>
                    </a:p>
                    <a:p>
                      <a:pPr marL="0" marR="0" algn="l">
                        <a:spcBef>
                          <a:spcPts val="0"/>
                        </a:spcBef>
                        <a:spcAft>
                          <a:spcPts val="0"/>
                        </a:spcAft>
                      </a:pPr>
                      <a:r>
                        <a:rPr lang="en-US" sz="800">
                          <a:effectLst/>
                        </a:rPr>
                        <a:t>(IT PROFESSIONALS)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MANAGERAL USERS(ANALYST)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1161657111"/>
                  </a:ext>
                </a:extLst>
              </a:tr>
              <a:tr h="273977">
                <a:tc>
                  <a:txBody>
                    <a:bodyPr/>
                    <a:lstStyle/>
                    <a:p>
                      <a:pPr marL="0" marR="0" algn="just">
                        <a:spcBef>
                          <a:spcPts val="0"/>
                        </a:spcBef>
                        <a:spcAft>
                          <a:spcPts val="0"/>
                        </a:spcAft>
                      </a:pPr>
                      <a:r>
                        <a:rPr lang="en-US" sz="800">
                          <a:effectLst/>
                        </a:rPr>
                        <a:t>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SQL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DMQL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3657956118"/>
                  </a:ext>
                </a:extLst>
              </a:tr>
              <a:tr h="291888">
                <a:tc>
                  <a:txBody>
                    <a:bodyPr/>
                    <a:lstStyle/>
                    <a:p>
                      <a:pPr marL="0" marR="0" algn="just">
                        <a:spcBef>
                          <a:spcPts val="0"/>
                        </a:spcBef>
                        <a:spcAft>
                          <a:spcPts val="0"/>
                        </a:spcAft>
                      </a:pPr>
                      <a:r>
                        <a:rPr lang="en-US" sz="800">
                          <a:effectLst/>
                        </a:rPr>
                        <a:t>9</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TRANSACTION PURPOSE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DECISION MAKING SUPPORT</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1152039583"/>
                  </a:ext>
                </a:extLst>
              </a:tr>
              <a:tr h="414614">
                <a:tc>
                  <a:txBody>
                    <a:bodyPr/>
                    <a:lstStyle/>
                    <a:p>
                      <a:pPr marL="0" marR="0" algn="just">
                        <a:spcBef>
                          <a:spcPts val="0"/>
                        </a:spcBef>
                        <a:spcAft>
                          <a:spcPts val="0"/>
                        </a:spcAft>
                      </a:pPr>
                      <a:r>
                        <a:rPr lang="en-US" sz="800">
                          <a:effectLst/>
                        </a:rPr>
                        <a:t>10</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DAY TO DAY OPERATIONS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QUARTERLY,HALFREARLY,YEARLY TRANSACTION</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3109351572"/>
                  </a:ext>
                </a:extLst>
              </a:tr>
              <a:tr h="414614">
                <a:tc>
                  <a:txBody>
                    <a:bodyPr/>
                    <a:lstStyle/>
                    <a:p>
                      <a:pPr marL="0" marR="0" algn="just">
                        <a:spcBef>
                          <a:spcPts val="0"/>
                        </a:spcBef>
                        <a:spcAft>
                          <a:spcPts val="0"/>
                        </a:spcAft>
                      </a:pPr>
                      <a:r>
                        <a:rPr lang="en-US" sz="800">
                          <a:effectLst/>
                        </a:rPr>
                        <a:t>11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THOUSANDS OF USERS ARE WOKING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HUNDREDS OF USERS ARE WORKING</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2245703983"/>
                  </a:ext>
                </a:extLst>
              </a:tr>
              <a:tr h="321742">
                <a:tc>
                  <a:txBody>
                    <a:bodyPr/>
                    <a:lstStyle/>
                    <a:p>
                      <a:pPr marL="0" marR="0" algn="just">
                        <a:spcBef>
                          <a:spcPts val="0"/>
                        </a:spcBef>
                        <a:spcAft>
                          <a:spcPts val="0"/>
                        </a:spcAft>
                      </a:pPr>
                      <a:r>
                        <a:rPr lang="en-US" sz="800">
                          <a:effectLst/>
                        </a:rPr>
                        <a:t>12</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SIMPLE TRANSACTIONS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COMPLEX TRANSACTIONS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4125253532"/>
                  </a:ext>
                </a:extLst>
              </a:tr>
              <a:tr h="262036">
                <a:tc>
                  <a:txBody>
                    <a:bodyPr/>
                    <a:lstStyle/>
                    <a:p>
                      <a:pPr marL="0" marR="0" algn="just">
                        <a:spcBef>
                          <a:spcPts val="0"/>
                        </a:spcBef>
                        <a:spcAft>
                          <a:spcPts val="0"/>
                        </a:spcAft>
                      </a:pPr>
                      <a:r>
                        <a:rPr lang="en-US" sz="800">
                          <a:effectLst/>
                        </a:rPr>
                        <a:t>13</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ENTITY RELATIONAL MODEL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MULTIDIMENSIONAL MODEL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2765645804"/>
                  </a:ext>
                </a:extLst>
              </a:tr>
              <a:tr h="262036">
                <a:tc>
                  <a:txBody>
                    <a:bodyPr/>
                    <a:lstStyle/>
                    <a:p>
                      <a:pPr marL="0" marR="0" algn="just">
                        <a:spcBef>
                          <a:spcPts val="0"/>
                        </a:spcBef>
                        <a:spcAft>
                          <a:spcPts val="0"/>
                        </a:spcAft>
                      </a:pPr>
                      <a:r>
                        <a:rPr lang="en-US" sz="800">
                          <a:effectLst/>
                        </a:rPr>
                        <a:t>14</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UPDATE THE 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RETRIVAL 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1583113942"/>
                  </a:ext>
                </a:extLst>
              </a:tr>
              <a:tr h="414614">
                <a:tc>
                  <a:txBody>
                    <a:bodyPr/>
                    <a:lstStyle/>
                    <a:p>
                      <a:pPr marL="0" marR="0" algn="just">
                        <a:spcBef>
                          <a:spcPts val="0"/>
                        </a:spcBef>
                        <a:spcAft>
                          <a:spcPts val="0"/>
                        </a:spcAft>
                      </a:pPr>
                      <a:r>
                        <a:rPr lang="en-US" sz="800">
                          <a:effectLst/>
                        </a:rPr>
                        <a:t>15</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SMALL AMOUNT OF DATA USED IN THIS PROCESS.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LARGE AMOUNT DATA USED IN THIS PROCESS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1894849580"/>
                  </a:ext>
                </a:extLst>
              </a:tr>
              <a:tr h="372638">
                <a:tc>
                  <a:txBody>
                    <a:bodyPr/>
                    <a:lstStyle/>
                    <a:p>
                      <a:pPr marL="0" marR="0" algn="just">
                        <a:spcBef>
                          <a:spcPts val="0"/>
                        </a:spcBef>
                        <a:spcAft>
                          <a:spcPts val="0"/>
                        </a:spcAft>
                      </a:pPr>
                      <a:r>
                        <a:rPr lang="en-US" sz="800">
                          <a:effectLst/>
                        </a:rPr>
                        <a:t>16</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IT CONTAINS FLEXIBLE STRUCTURE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IT CONTAINS STATIC STRUCTURE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1988205054"/>
                  </a:ext>
                </a:extLst>
              </a:tr>
              <a:tr h="339653">
                <a:tc>
                  <a:txBody>
                    <a:bodyPr/>
                    <a:lstStyle/>
                    <a:p>
                      <a:pPr marL="0" marR="0" algn="just">
                        <a:spcBef>
                          <a:spcPts val="0"/>
                        </a:spcBef>
                        <a:spcAft>
                          <a:spcPts val="0"/>
                        </a:spcAft>
                      </a:pPr>
                      <a:r>
                        <a:rPr lang="en-US" sz="800">
                          <a:effectLst/>
                        </a:rPr>
                        <a:t>17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PERFORMANCE SENSIVITY</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PERFORMANCE RELAXED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4070817543"/>
                  </a:ext>
                </a:extLst>
              </a:tr>
              <a:tr h="500853">
                <a:tc>
                  <a:txBody>
                    <a:bodyPr/>
                    <a:lstStyle/>
                    <a:p>
                      <a:pPr marL="0" marR="0" algn="just">
                        <a:spcBef>
                          <a:spcPts val="0"/>
                        </a:spcBef>
                        <a:spcAft>
                          <a:spcPts val="0"/>
                        </a:spcAft>
                      </a:pPr>
                      <a:r>
                        <a:rPr lang="en-US" sz="800">
                          <a:effectLst/>
                        </a:rPr>
                        <a:t>18</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a:effectLst/>
                        </a:rPr>
                        <a:t>IMMEDIATE DATA</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tc>
                  <a:txBody>
                    <a:bodyPr/>
                    <a:lstStyle/>
                    <a:p>
                      <a:pPr marL="0" marR="0" algn="just">
                        <a:spcBef>
                          <a:spcPts val="0"/>
                        </a:spcBef>
                        <a:spcAft>
                          <a:spcPts val="0"/>
                        </a:spcAft>
                      </a:pPr>
                      <a:r>
                        <a:rPr lang="en-US" sz="800" dirty="0">
                          <a:effectLst/>
                        </a:rPr>
                        <a:t>PERIODIC DATA</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82" marR="46882" marT="0" marB="0"/>
                </a:tc>
                <a:extLst>
                  <a:ext uri="{0D108BD9-81ED-4DB2-BD59-A6C34878D82A}">
                    <a16:rowId xmlns:a16="http://schemas.microsoft.com/office/drawing/2014/main" val="3928916202"/>
                  </a:ext>
                </a:extLst>
              </a:tr>
            </a:tbl>
          </a:graphicData>
        </a:graphic>
      </p:graphicFrame>
    </p:spTree>
    <p:extLst>
      <p:ext uri="{BB962C8B-B14F-4D97-AF65-F5344CB8AC3E}">
        <p14:creationId xmlns:p14="http://schemas.microsoft.com/office/powerpoint/2010/main" val="1117100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CBBD-DAD6-437A-9D03-D7E6B5888150}"/>
              </a:ext>
            </a:extLst>
          </p:cNvPr>
          <p:cNvSpPr>
            <a:spLocks noGrp="1"/>
          </p:cNvSpPr>
          <p:nvPr>
            <p:ph type="title"/>
          </p:nvPr>
        </p:nvSpPr>
        <p:spPr>
          <a:xfrm>
            <a:off x="838200" y="107577"/>
            <a:ext cx="10515600" cy="670299"/>
          </a:xfrm>
        </p:spPr>
        <p:txBody>
          <a:bodyPr>
            <a:noAutofit/>
          </a:bodyPr>
          <a:lstStyle/>
          <a:p>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MULTI DIMENSIONAL DATABASE MODEL(OLAP)**</a:t>
            </a:r>
            <a:r>
              <a:rPr lang="en-US" sz="2800" dirty="0">
                <a:effectLst/>
                <a:latin typeface="Calibri" panose="020F0502020204030204" pitchFamily="34" charset="0"/>
                <a:ea typeface="Calibri" panose="020F0502020204030204" pitchFamily="34" charset="0"/>
                <a:cs typeface="Times New Roman" panose="02020603050405020304" pitchFamily="18" charset="0"/>
              </a:rPr>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6000" dirty="0"/>
          </a:p>
        </p:txBody>
      </p:sp>
      <p:sp>
        <p:nvSpPr>
          <p:cNvPr id="3" name="Content Placeholder 2">
            <a:extLst>
              <a:ext uri="{FF2B5EF4-FFF2-40B4-BE49-F238E27FC236}">
                <a16:creationId xmlns:a16="http://schemas.microsoft.com/office/drawing/2014/main" id="{53D86586-1C73-4494-9060-2DA97F30F263}"/>
              </a:ext>
            </a:extLst>
          </p:cNvPr>
          <p:cNvSpPr>
            <a:spLocks noGrp="1"/>
          </p:cNvSpPr>
          <p:nvPr>
            <p:ph idx="1"/>
          </p:nvPr>
        </p:nvSpPr>
        <p:spPr>
          <a:xfrm>
            <a:off x="450167" y="633046"/>
            <a:ext cx="11356352" cy="6117377"/>
          </a:xfrm>
        </p:spPr>
        <p:txBody>
          <a:bodyPr>
            <a:normAutofit/>
          </a:bodyPr>
          <a:lstStyle/>
          <a:p>
            <a:pPr marL="0">
              <a:lnSpc>
                <a:spcPct val="150000"/>
              </a:lnSpc>
              <a:spcBef>
                <a:spcPts val="0"/>
              </a:spcBef>
            </a:pPr>
            <a:r>
              <a:rPr lang="en-US" sz="2000" dirty="0" smtClean="0">
                <a:latin typeface="Calibri" panose="020F0502020204030204" pitchFamily="34" charset="0"/>
                <a:ea typeface="Calibri" panose="020F0502020204030204" pitchFamily="34" charset="0"/>
                <a:cs typeface="Times New Roman" panose="02020603050405020304" pitchFamily="18" charset="0"/>
              </a:rPr>
              <a:t>Multi </a:t>
            </a:r>
            <a:r>
              <a:rPr lang="en-US" sz="2000" dirty="0" err="1">
                <a:latin typeface="Calibri" panose="020F0502020204030204" pitchFamily="34" charset="0"/>
                <a:ea typeface="Calibri" panose="020F0502020204030204" pitchFamily="34" charset="0"/>
                <a:cs typeface="Times New Roman" panose="02020603050405020304" pitchFamily="18" charset="0"/>
              </a:rPr>
              <a:t>dimentional</a:t>
            </a:r>
            <a:r>
              <a:rPr lang="en-US" sz="2000" dirty="0">
                <a:latin typeface="Calibri" panose="020F0502020204030204" pitchFamily="34" charset="0"/>
                <a:ea typeface="Calibri" panose="020F0502020204030204" pitchFamily="34" charset="0"/>
                <a:cs typeface="Times New Roman" panose="02020603050405020304" pitchFamily="18" charset="0"/>
              </a:rPr>
              <a:t> data base management system designed to support of management decision making process &amp; analysis.</a:t>
            </a:r>
          </a:p>
          <a:p>
            <a:pPr marL="0">
              <a:lnSpc>
                <a:spcPct val="150000"/>
              </a:lnSpc>
              <a:spcBef>
                <a:spcPts val="0"/>
              </a:spcBef>
            </a:pPr>
            <a:r>
              <a:rPr lang="en-US" sz="2000" dirty="0"/>
              <a:t>A multidimensional database management system (MDDBMS) provides a multidimensional view of data. For instance, in multidimensional analysis, entities such as products, regions, customers and dates represent different dimensions.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50000"/>
              </a:lnSpc>
              <a:spcBef>
                <a:spcPts val="0"/>
              </a:spcBef>
              <a:spcAft>
                <a:spcPts val="0"/>
              </a:spcAft>
              <a:buFont typeface="Wingdings" panose="05000000000000000000" pitchFamily="2" charset="2"/>
              <a:buChar char=""/>
            </a:pPr>
            <a:endParaRPr lang="en-US" sz="20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50000"/>
              </a:lnSpc>
              <a:spcBef>
                <a:spcPts val="0"/>
              </a:spcBef>
              <a:spcAft>
                <a:spcPts val="0"/>
              </a:spcAft>
              <a:buFont typeface="Wingdings" panose="05000000000000000000" pitchFamily="2" charset="2"/>
              <a:buChar char=""/>
            </a:pP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A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Data WAREHOUSE is based on a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MULTIDIMENSIONAL DATA MODEL</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which views data in the form of a data cube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50000"/>
              </a:lnSpc>
              <a:spcBef>
                <a:spcPts val="0"/>
              </a:spcBef>
              <a:spcAft>
                <a:spcPts val="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 Data cube allows data to be modeled and viewed in multiple dimensions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150000"/>
              </a:lnSpc>
              <a:spcBef>
                <a:spcPts val="0"/>
              </a:spcBef>
              <a:spcAft>
                <a:spcPts val="0"/>
              </a:spcAft>
              <a:buFont typeface="Wingdings" panose="05000000000000000000" pitchFamily="2" charset="2"/>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ON-LINE ANALYTICAL PROCESSING (OLAP) was proposed by E. F. Codd, the father of the relational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DataBase</a:t>
            </a:r>
            <a:r>
              <a:rPr lang="en-US" sz="2000"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6078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87646" cy="6858000"/>
          </a:xfrm>
          <a:prstGeom prst="rect">
            <a:avLst/>
          </a:prstGeom>
        </p:spPr>
      </p:pic>
    </p:spTree>
    <p:extLst>
      <p:ext uri="{BB962C8B-B14F-4D97-AF65-F5344CB8AC3E}">
        <p14:creationId xmlns:p14="http://schemas.microsoft.com/office/powerpoint/2010/main" val="6285727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8D9E3-85E7-4727-9423-6F781330A0BD}"/>
              </a:ext>
            </a:extLst>
          </p:cNvPr>
          <p:cNvSpPr>
            <a:spLocks noGrp="1"/>
          </p:cNvSpPr>
          <p:nvPr>
            <p:ph idx="1"/>
          </p:nvPr>
        </p:nvSpPr>
        <p:spPr>
          <a:xfrm>
            <a:off x="0" y="0"/>
            <a:ext cx="12192000" cy="6857999"/>
          </a:xfrm>
        </p:spPr>
        <p:txBody>
          <a:bodyPr>
            <a:normAutofit/>
          </a:bodyPr>
          <a:lstStyle/>
          <a:p>
            <a:pPr marL="342900" lvl="0" indent="-342900">
              <a:lnSpc>
                <a:spcPct val="150000"/>
              </a:lnSpc>
              <a:spcBef>
                <a:spcPts val="0"/>
              </a:spcBef>
              <a:buFont typeface="Wingdings" panose="05000000000000000000" pitchFamily="2"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Olap</a:t>
            </a:r>
            <a:r>
              <a:rPr lang="en-US" sz="2000" dirty="0">
                <a:latin typeface="Times New Roman" panose="02020603050405020304" pitchFamily="18" charset="0"/>
                <a:ea typeface="Calibri" panose="020F0502020204030204" pitchFamily="34" charset="0"/>
                <a:cs typeface="Times New Roman" panose="02020603050405020304" pitchFamily="18" charset="0"/>
              </a:rPr>
              <a:t>  Provides Enterprise With ”</a:t>
            </a:r>
            <a:r>
              <a:rPr lang="en-US" sz="2000" b="1" dirty="0">
                <a:latin typeface="Times New Roman" panose="02020603050405020304" pitchFamily="18" charset="0"/>
                <a:ea typeface="Calibri" panose="020F0502020204030204" pitchFamily="34" charset="0"/>
                <a:cs typeface="Times New Roman" panose="02020603050405020304" pitchFamily="18" charset="0"/>
              </a:rPr>
              <a:t>Memory</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Bef>
                <a:spcPts val="0"/>
              </a:spcBef>
              <a:buFont typeface="Wingdings" panose="05000000000000000000" pitchFamily="2"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Olap</a:t>
            </a:r>
            <a:r>
              <a:rPr lang="en-US" sz="2000" dirty="0">
                <a:latin typeface="Times New Roman" panose="02020603050405020304" pitchFamily="18" charset="0"/>
                <a:ea typeface="Calibri" panose="020F0502020204030204" pitchFamily="34" charset="0"/>
                <a:cs typeface="Times New Roman" panose="02020603050405020304" pitchFamily="18" charset="0"/>
              </a:rPr>
              <a:t> Provides The “</a:t>
            </a:r>
            <a:r>
              <a:rPr lang="en-US" sz="2000" b="1" dirty="0" err="1">
                <a:latin typeface="Times New Roman" panose="02020603050405020304" pitchFamily="18" charset="0"/>
                <a:ea typeface="Calibri" panose="020F0502020204030204" pitchFamily="34" charset="0"/>
                <a:cs typeface="Times New Roman" panose="02020603050405020304" pitchFamily="18" charset="0"/>
              </a:rPr>
              <a:t>Optimises</a:t>
            </a:r>
            <a:r>
              <a:rPr lang="en-US" sz="2000" dirty="0">
                <a:latin typeface="Times New Roman" panose="02020603050405020304" pitchFamily="18" charset="0"/>
                <a:ea typeface="Calibri" panose="020F0502020204030204" pitchFamily="34" charset="0"/>
                <a:cs typeface="Times New Roman" panose="02020603050405020304" pitchFamily="18" charset="0"/>
              </a:rPr>
              <a:t>” The Businesses.</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Bef>
                <a:spcPts val="0"/>
              </a:spcBef>
              <a:buFont typeface="Wingdings" panose="05000000000000000000" pitchFamily="2" charset="2"/>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Data Mining Provides Enterprises With “</a:t>
            </a:r>
            <a:r>
              <a:rPr lang="en-US" sz="2000" b="1" dirty="0">
                <a:latin typeface="Times New Roman" panose="02020603050405020304" pitchFamily="18" charset="0"/>
                <a:ea typeface="Calibri" panose="020F0502020204030204" pitchFamily="34" charset="0"/>
                <a:cs typeface="Times New Roman" panose="02020603050405020304" pitchFamily="18" charset="0"/>
              </a:rPr>
              <a:t>Intelligence</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Bef>
                <a:spcPts val="0"/>
              </a:spcBef>
              <a:buFont typeface="Wingdings" panose="05000000000000000000" pitchFamily="2"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Oltp</a:t>
            </a:r>
            <a:r>
              <a:rPr lang="en-US" sz="2000" dirty="0">
                <a:latin typeface="Times New Roman" panose="02020603050405020304" pitchFamily="18" charset="0"/>
                <a:ea typeface="Calibri" panose="020F0502020204030204" pitchFamily="34" charset="0"/>
                <a:cs typeface="Times New Roman" panose="02020603050405020304" pitchFamily="18" charset="0"/>
              </a:rPr>
              <a:t> Systems Are Used Run The Businesses.</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spcBef>
                <a:spcPts val="0"/>
              </a:spcBef>
            </a:pPr>
            <a:r>
              <a:rPr lang="en-US" sz="2000" dirty="0">
                <a:latin typeface="Times New Roman" panose="02020603050405020304" pitchFamily="18" charset="0"/>
                <a:ea typeface="Calibri" panose="020F0502020204030204" pitchFamily="34" charset="0"/>
                <a:cs typeface="Times New Roman" panose="02020603050405020304" pitchFamily="18" charset="0"/>
              </a:rPr>
              <a:t>Strength Of </a:t>
            </a:r>
            <a:r>
              <a:rPr lang="en-US" sz="2000" dirty="0" err="1">
                <a:latin typeface="Times New Roman" panose="02020603050405020304" pitchFamily="18" charset="0"/>
                <a:ea typeface="Calibri" panose="020F0502020204030204" pitchFamily="34" charset="0"/>
                <a:cs typeface="Times New Roman" panose="02020603050405020304" pitchFamily="18" charset="0"/>
              </a:rPr>
              <a:t>Olap</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Bef>
                <a:spcPts val="0"/>
              </a:spcBef>
              <a:buFont typeface="Symbol" panose="05050102010706020507" pitchFamily="18" charset="2"/>
              <a:buChar char=""/>
            </a:pPr>
            <a:r>
              <a:rPr lang="en-US" sz="2000" dirty="0" err="1">
                <a:latin typeface="Times New Roman" panose="02020603050405020304" pitchFamily="18" charset="0"/>
                <a:ea typeface="Calibri" panose="020F0502020204030204" pitchFamily="34" charset="0"/>
                <a:cs typeface="Times New Roman" panose="02020603050405020304" pitchFamily="18" charset="0"/>
              </a:rPr>
              <a:t>Olap</a:t>
            </a:r>
            <a:r>
              <a:rPr lang="en-US" sz="2000" dirty="0">
                <a:latin typeface="Times New Roman" panose="02020603050405020304" pitchFamily="18" charset="0"/>
                <a:ea typeface="Calibri" panose="020F0502020204030204" pitchFamily="34" charset="0"/>
                <a:cs typeface="Times New Roman" panose="02020603050405020304" pitchFamily="18" charset="0"/>
              </a:rPr>
              <a:t> Provides Good </a:t>
            </a:r>
            <a:r>
              <a:rPr lang="en-US" sz="2000" dirty="0" err="1">
                <a:latin typeface="Times New Roman" panose="02020603050405020304" pitchFamily="18" charset="0"/>
                <a:ea typeface="Calibri" panose="020F0502020204030204" pitchFamily="34" charset="0"/>
                <a:cs typeface="Times New Roman" panose="02020603050405020304" pitchFamily="18" charset="0"/>
              </a:rPr>
              <a:t>Visulization</a:t>
            </a:r>
            <a:r>
              <a:rPr lang="en-US" sz="2000" dirty="0">
                <a:latin typeface="Times New Roman" panose="02020603050405020304" pitchFamily="18" charset="0"/>
                <a:ea typeface="Calibri" panose="020F0502020204030204" pitchFamily="34" charset="0"/>
                <a:cs typeface="Times New Roman" panose="02020603050405020304" pitchFamily="18" charset="0"/>
              </a:rPr>
              <a:t> Paradigm.</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Bef>
                <a:spcPts val="0"/>
              </a:spcBef>
              <a:buFont typeface="Symbol" panose="05050102010706020507" pitchFamily="18" charset="2"/>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It  Provides </a:t>
            </a:r>
            <a:r>
              <a:rPr lang="en-US" sz="2000" dirty="0" err="1">
                <a:latin typeface="Times New Roman" panose="02020603050405020304" pitchFamily="18" charset="0"/>
                <a:ea typeface="Calibri" panose="020F0502020204030204" pitchFamily="34" charset="0"/>
                <a:cs typeface="Times New Roman" panose="02020603050405020304" pitchFamily="18" charset="0"/>
              </a:rPr>
              <a:t>Fast,Interactive</a:t>
            </a:r>
            <a:r>
              <a:rPr lang="en-US" sz="2000" dirty="0">
                <a:latin typeface="Times New Roman" panose="02020603050405020304" pitchFamily="18" charset="0"/>
                <a:ea typeface="Calibri" panose="020F0502020204030204" pitchFamily="34" charset="0"/>
                <a:cs typeface="Times New Roman" panose="02020603050405020304" pitchFamily="18" charset="0"/>
              </a:rPr>
              <a:t> Responsive Times.</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Bef>
                <a:spcPts val="0"/>
              </a:spcBef>
              <a:buFont typeface="Symbol" panose="05050102010706020507" pitchFamily="18" charset="2"/>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It Id Good For </a:t>
            </a:r>
            <a:r>
              <a:rPr lang="en-US" sz="2000" dirty="0" err="1">
                <a:latin typeface="Times New Roman" panose="02020603050405020304" pitchFamily="18" charset="0"/>
                <a:ea typeface="Calibri" panose="020F0502020204030204" pitchFamily="34" charset="0"/>
                <a:cs typeface="Times New Roman" panose="02020603050405020304" pitchFamily="18" charset="0"/>
              </a:rPr>
              <a:t>Analysing</a:t>
            </a:r>
            <a:r>
              <a:rPr lang="en-US" sz="2000" dirty="0">
                <a:latin typeface="Times New Roman" panose="02020603050405020304" pitchFamily="18" charset="0"/>
                <a:ea typeface="Calibri" panose="020F0502020204030204" pitchFamily="34" charset="0"/>
                <a:cs typeface="Times New Roman" panose="02020603050405020304" pitchFamily="18" charset="0"/>
              </a:rPr>
              <a:t> And  Time Series.</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228600" marR="0" algn="just">
              <a:lnSpc>
                <a:spcPct val="150000"/>
              </a:lnSpc>
              <a:spcBef>
                <a:spcPts val="0"/>
              </a:spcBef>
              <a:spcAft>
                <a:spcPts val="0"/>
              </a:spcAft>
            </a:pPr>
            <a:r>
              <a:rPr lang="en-US" sz="2000" b="1" smtClean="0">
                <a:effectLst/>
                <a:latin typeface="Calibri" panose="020F0502020204030204" pitchFamily="34" charset="0"/>
                <a:ea typeface="Calibri" panose="020F0502020204030204" pitchFamily="34" charset="0"/>
                <a:cs typeface="Times New Roman" panose="02020603050405020304" pitchFamily="18" charset="0"/>
              </a:rPr>
              <a:t>Creating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a Multidimensional Array: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50000"/>
              </a:lnSpc>
              <a:spcBef>
                <a:spcPts val="0"/>
              </a:spcBef>
              <a:spcAft>
                <a:spcPts val="0"/>
              </a:spcAft>
              <a:buFont typeface="Wingdings" panose="05000000000000000000" pitchFamily="2" charset="2"/>
              <a:buChar char=""/>
            </a:pPr>
            <a:r>
              <a:rPr lang="en-US" sz="2000" dirty="0">
                <a:effectLst/>
                <a:latin typeface="Calibri" panose="020F0502020204030204" pitchFamily="34" charset="0"/>
                <a:ea typeface="Calibri" panose="020F0502020204030204" pitchFamily="34" charset="0"/>
                <a:cs typeface="Times New Roman" panose="02020603050405020304" pitchFamily="18" charset="0"/>
              </a:rPr>
              <a:t>Two key steps in converting tabular data into a multidimensional array.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ct val="150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First, identify which attributes are to be the dimensions and which attribute is to be the target attribute whose values appear as entries in the multidimensional array.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a:lnSpc>
                <a:spcPct val="150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Calibri" panose="020F0502020204030204" pitchFamily="34" charset="0"/>
                <a:cs typeface="Times New Roman" panose="02020603050405020304" pitchFamily="18" charset="0"/>
              </a:rPr>
              <a:t>Second, find the value of each entry in the multidimensional array by summing the values (of the target attribute) or count of all objects that have the attribute values corresponding to that entry.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289680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EDAA-EFCE-4F81-95AC-A2BE9094C48F}"/>
              </a:ext>
            </a:extLst>
          </p:cNvPr>
          <p:cNvSpPr>
            <a:spLocks noGrp="1"/>
          </p:cNvSpPr>
          <p:nvPr>
            <p:ph type="title"/>
          </p:nvPr>
        </p:nvSpPr>
        <p:spPr>
          <a:xfrm>
            <a:off x="-261090" y="4573146"/>
            <a:ext cx="4769223" cy="1290919"/>
          </a:xfrm>
        </p:spPr>
        <p:txBody>
          <a:bodyPr>
            <a:normAutofit fontScale="90000"/>
          </a:bodyPr>
          <a:lstStyle/>
          <a:p>
            <a:pPr marL="45720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This element is assigned the corresponding count value.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The figure illustrates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result.All</a:t>
            </a:r>
            <a:r>
              <a:rPr lang="en-US" sz="1800" dirty="0">
                <a:effectLst/>
                <a:latin typeface="Calibri" panose="020F0502020204030204" pitchFamily="34" charset="0"/>
                <a:ea typeface="Calibri" panose="020F0502020204030204" pitchFamily="34" charset="0"/>
                <a:cs typeface="Times New Roman" panose="02020603050405020304" pitchFamily="18" charset="0"/>
              </a:rPr>
              <a:t> non-specified  ,tuples are 0.</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F46B711D-0894-4EC1-8A61-BFCC432FDD31}"/>
              </a:ext>
            </a:extLst>
          </p:cNvPr>
          <p:cNvPicPr>
            <a:picLocks noGrp="1" noChangeAspect="1"/>
          </p:cNvPicPr>
          <p:nvPr>
            <p:ph idx="1"/>
          </p:nvPr>
        </p:nvPicPr>
        <p:blipFill>
          <a:blip r:embed="rId2"/>
          <a:stretch>
            <a:fillRect/>
          </a:stretch>
        </p:blipFill>
        <p:spPr>
          <a:xfrm>
            <a:off x="142322" y="78385"/>
            <a:ext cx="4968671" cy="3592662"/>
          </a:xfrm>
          <a:prstGeom prst="rect">
            <a:avLst/>
          </a:prstGeom>
        </p:spPr>
      </p:pic>
      <p:pic>
        <p:nvPicPr>
          <p:cNvPr id="5" name="Picture 4">
            <a:extLst>
              <a:ext uri="{FF2B5EF4-FFF2-40B4-BE49-F238E27FC236}">
                <a16:creationId xmlns:a16="http://schemas.microsoft.com/office/drawing/2014/main" id="{7EDAF55F-9B05-4990-AE2E-FB02BD2C5D67}"/>
              </a:ext>
            </a:extLst>
          </p:cNvPr>
          <p:cNvPicPr>
            <a:picLocks noChangeAspect="1"/>
          </p:cNvPicPr>
          <p:nvPr/>
        </p:nvPicPr>
        <p:blipFill>
          <a:blip r:embed="rId3"/>
          <a:stretch>
            <a:fillRect/>
          </a:stretch>
        </p:blipFill>
        <p:spPr>
          <a:xfrm>
            <a:off x="4693024" y="2380129"/>
            <a:ext cx="7401478" cy="4305355"/>
          </a:xfrm>
          <a:prstGeom prst="rect">
            <a:avLst/>
          </a:prstGeom>
        </p:spPr>
      </p:pic>
      <p:sp>
        <p:nvSpPr>
          <p:cNvPr id="6" name="Title 1">
            <a:extLst>
              <a:ext uri="{FF2B5EF4-FFF2-40B4-BE49-F238E27FC236}">
                <a16:creationId xmlns:a16="http://schemas.microsoft.com/office/drawing/2014/main" id="{7DE8AAC6-EFEB-4293-9877-AD530B645AF0}"/>
              </a:ext>
            </a:extLst>
          </p:cNvPr>
          <p:cNvSpPr txBox="1">
            <a:spLocks/>
          </p:cNvSpPr>
          <p:nvPr/>
        </p:nvSpPr>
        <p:spPr>
          <a:xfrm>
            <a:off x="5463988" y="348594"/>
            <a:ext cx="5750859" cy="137263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Calibri" panose="020F0502020204030204" pitchFamily="34" charset="0"/>
                <a:ea typeface="Calibri" panose="020F0502020204030204" pitchFamily="34" charset="0"/>
                <a:cs typeface="Times New Roman" panose="02020603050405020304" pitchFamily="18" charset="0"/>
              </a:rPr>
              <a:t/>
            </a:r>
            <a:br>
              <a:rPr lang="en-US" sz="1800" dirty="0">
                <a:latin typeface="Calibri" panose="020F0502020204030204" pitchFamily="34" charset="0"/>
                <a:ea typeface="Calibri" panose="020F0502020204030204" pitchFamily="34" charset="0"/>
                <a:cs typeface="Times New Roman" panose="02020603050405020304" pitchFamily="18" charset="0"/>
              </a:rPr>
            </a:br>
            <a:r>
              <a:rPr lang="en-US" sz="1800" dirty="0">
                <a:latin typeface="Calibri" panose="020F0502020204030204" pitchFamily="34" charset="0"/>
                <a:ea typeface="Calibri" panose="020F0502020204030204" pitchFamily="34" charset="0"/>
                <a:cs typeface="Times New Roman" panose="02020603050405020304" pitchFamily="18" charset="0"/>
              </a:rPr>
              <a:t>Each unique tuple of petal width, petal length, and species type identifies one element of the array.</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083663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1E8324-BD4B-43B3-B15F-5DE89733E260}"/>
              </a:ext>
            </a:extLst>
          </p:cNvPr>
          <p:cNvPicPr>
            <a:picLocks noGrp="1" noChangeAspect="1"/>
          </p:cNvPicPr>
          <p:nvPr>
            <p:ph idx="1"/>
          </p:nvPr>
        </p:nvPicPr>
        <p:blipFill>
          <a:blip r:embed="rId2"/>
          <a:stretch>
            <a:fillRect/>
          </a:stretch>
        </p:blipFill>
        <p:spPr>
          <a:xfrm>
            <a:off x="3012317" y="1438836"/>
            <a:ext cx="6456719" cy="4286116"/>
          </a:xfrm>
          <a:prstGeom prst="rect">
            <a:avLst/>
          </a:prstGeom>
        </p:spPr>
      </p:pic>
    </p:spTree>
    <p:extLst>
      <p:ext uri="{BB962C8B-B14F-4D97-AF65-F5344CB8AC3E}">
        <p14:creationId xmlns:p14="http://schemas.microsoft.com/office/powerpoint/2010/main" val="935856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1401-C8BC-4D9E-B6A7-4E8F896F94D3}"/>
              </a:ext>
            </a:extLst>
          </p:cNvPr>
          <p:cNvSpPr>
            <a:spLocks noGrp="1"/>
          </p:cNvSpPr>
          <p:nvPr>
            <p:ph type="title"/>
          </p:nvPr>
        </p:nvSpPr>
        <p:spPr/>
        <p:txBody>
          <a:bodyPr>
            <a:noAutofit/>
          </a:bodyPr>
          <a:lstStyle/>
          <a:p>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OLAP OPERATIONS: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OLAP provides a user-friendly environment for interactive data analysis. Since OLAP servers are based on multidimensional view of data, we will discuss OLAP operations in multidimensional data.</a:t>
            </a:r>
            <a:r>
              <a:rPr lang="en-US" sz="2800" dirty="0">
                <a:effectLst/>
                <a:latin typeface="Calibri" panose="020F0502020204030204" pitchFamily="34" charset="0"/>
                <a:ea typeface="Calibri" panose="020F0502020204030204" pitchFamily="34" charset="0"/>
                <a:cs typeface="Times New Roman" panose="02020603050405020304" pitchFamily="18" charset="0"/>
              </a:rPr>
              <a:t/>
            </a: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3" name="Content Placeholder 2">
            <a:extLst>
              <a:ext uri="{FF2B5EF4-FFF2-40B4-BE49-F238E27FC236}">
                <a16:creationId xmlns:a16="http://schemas.microsoft.com/office/drawing/2014/main" id="{74DBFC8E-A838-46E3-8313-A713CADEA03E}"/>
              </a:ext>
            </a:extLst>
          </p:cNvPr>
          <p:cNvSpPr>
            <a:spLocks noGrp="1"/>
          </p:cNvSpPr>
          <p:nvPr>
            <p:ph idx="1"/>
          </p:nvPr>
        </p:nvSpPr>
        <p:spPr>
          <a:xfrm>
            <a:off x="838200" y="1825624"/>
            <a:ext cx="11075894" cy="4911351"/>
          </a:xfrm>
        </p:spPr>
        <p:txBody>
          <a:bodyPr>
            <a:normAutofit fontScale="92500" lnSpcReduction="20000"/>
          </a:bodyPr>
          <a:lstStyle/>
          <a:p>
            <a:pPr marL="0" marR="0" algn="l">
              <a:lnSpc>
                <a:spcPct val="115000"/>
              </a:lnSpc>
              <a:spcBef>
                <a:spcPts val="0"/>
              </a:spcBef>
              <a:spcAft>
                <a:spcPts val="1200"/>
              </a:spcAf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OLAP operations: Roll-up or Drill up</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SzPts val="1000"/>
              <a:buFont typeface="Symbol" panose="05050102010706020507" pitchFamily="18" charset="2"/>
              <a:buChar char=""/>
              <a:tabLst>
                <a:tab pos="457200" algn="l"/>
              </a:tabLs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Roll down or Drill-down</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SzPts val="1000"/>
              <a:buFont typeface="Symbol" panose="05050102010706020507" pitchFamily="18" charset="2"/>
              <a:buChar char=""/>
              <a:tabLst>
                <a:tab pos="457200" algn="l"/>
              </a:tabLs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Slice and dice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Bef>
                <a:spcPts val="0"/>
              </a:spcBef>
              <a:spcAft>
                <a:spcPts val="1000"/>
              </a:spcAft>
              <a:buSzPts val="1000"/>
              <a:buFont typeface="Symbol" panose="05050102010706020507" pitchFamily="18" charset="2"/>
              <a:buChar char=""/>
              <a:tabLst>
                <a:tab pos="457200" algn="l"/>
              </a:tabLst>
            </a:pPr>
            <a:r>
              <a:rPr lang="en-US" sz="1900" dirty="0">
                <a:effectLst/>
                <a:latin typeface="Times New Roman" panose="02020603050405020304" pitchFamily="18" charset="0"/>
                <a:ea typeface="Times New Roman" panose="02020603050405020304" pitchFamily="18" charset="0"/>
                <a:cs typeface="Times New Roman" panose="02020603050405020304" pitchFamily="18" charset="0"/>
              </a:rPr>
              <a:t>Pivot (rotate)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1200"/>
              </a:spcBef>
              <a:spcAft>
                <a:spcPts val="300"/>
              </a:spcAft>
            </a:pPr>
            <a:r>
              <a:rPr lang="en-US" sz="1900" b="1" dirty="0">
                <a:effectLst/>
                <a:latin typeface="Cambria" panose="02040503050406030204" pitchFamily="18" charset="0"/>
                <a:ea typeface="Times New Roman" panose="02020603050405020304" pitchFamily="18" charset="0"/>
                <a:cs typeface="Times New Roman" panose="02020603050405020304" pitchFamily="18" charset="0"/>
              </a:rPr>
              <a:t>  Roll-up (DRILL UP): </a:t>
            </a:r>
            <a:r>
              <a:rPr lang="en-US" sz="1900" b="0" dirty="0">
                <a:effectLst/>
                <a:latin typeface="Cambria" panose="02040503050406030204" pitchFamily="18" charset="0"/>
                <a:ea typeface="Times New Roman" panose="02020603050405020304" pitchFamily="18" charset="0"/>
                <a:cs typeface="Times New Roman" panose="02020603050405020304" pitchFamily="18" charset="0"/>
              </a:rPr>
              <a:t>Roll-up performs aggregation on a data cube in any of the following ways and summarizing the data.</a:t>
            </a:r>
            <a:endParaRPr lang="en-US" sz="1900" b="1" dirty="0">
              <a:effectLst/>
              <a:latin typeface="Cambria" panose="02040503050406030204" pitchFamily="18" charset="0"/>
              <a:ea typeface="Times New Roman" panose="02020603050405020304" pitchFamily="18" charset="0"/>
              <a:cs typeface="Times New Roman" panose="02020603050405020304" pitchFamily="18" charset="0"/>
            </a:endParaRPr>
          </a:p>
          <a:p>
            <a:pPr marL="0" marR="0" algn="just">
              <a:lnSpc>
                <a:spcPct val="115000"/>
              </a:lnSpc>
              <a:spcBef>
                <a:spcPts val="1200"/>
              </a:spcBef>
              <a:spcAft>
                <a:spcPts val="300"/>
              </a:spcAft>
            </a:pPr>
            <a:r>
              <a:rPr lang="en-US" sz="1900" b="1" dirty="0">
                <a:effectLst/>
                <a:latin typeface="Cambria" panose="02040503050406030204" pitchFamily="18" charset="0"/>
                <a:ea typeface="Times New Roman" panose="02020603050405020304" pitchFamily="18" charset="0"/>
                <a:cs typeface="Times New Roman" panose="02020603050405020304" pitchFamily="18" charset="0"/>
              </a:rPr>
              <a:t>ROLL DOWN(Drill-down): </a:t>
            </a:r>
            <a:r>
              <a:rPr lang="en-US" sz="1900" b="0" dirty="0">
                <a:effectLst/>
                <a:latin typeface="Cambria" panose="02040503050406030204" pitchFamily="18" charset="0"/>
                <a:ea typeface="Times New Roman" panose="02020603050405020304" pitchFamily="18" charset="0"/>
                <a:cs typeface="Times New Roman" panose="02020603050405020304" pitchFamily="18" charset="0"/>
              </a:rPr>
              <a:t>Drill-down is the reverse operation of roll-up. It is performed by either of the following ways:</a:t>
            </a:r>
            <a:endParaRPr lang="en-US" sz="1900" b="1" dirty="0">
              <a:effectLst/>
              <a:latin typeface="Cambria" panose="02040503050406030204" pitchFamily="18" charset="0"/>
              <a:ea typeface="Times New Roman" panose="02020603050405020304" pitchFamily="18" charset="0"/>
              <a:cs typeface="Times New Roman" panose="02020603050405020304" pitchFamily="18" charset="0"/>
            </a:endParaRPr>
          </a:p>
          <a:p>
            <a:pPr marL="0" marR="0"/>
            <a:r>
              <a:rPr lang="en-US" sz="1900" dirty="0">
                <a:effectLst/>
                <a:latin typeface="Times New Roman" panose="02020603050405020304" pitchFamily="18" charset="0"/>
                <a:ea typeface="Times New Roman" panose="02020603050405020304" pitchFamily="18" charset="0"/>
              </a:rPr>
              <a:t>The following diagram illustrates how drill-down works:</a:t>
            </a:r>
          </a:p>
          <a:p>
            <a:pPr marL="342900" marR="0" lvl="0" indent="-342900">
              <a:buSzPts val="1000"/>
              <a:buFont typeface="Symbol" panose="05050102010706020507" pitchFamily="18" charset="2"/>
              <a:buChar char=""/>
              <a:tabLst>
                <a:tab pos="457200" algn="l"/>
              </a:tabLst>
            </a:pPr>
            <a:r>
              <a:rPr lang="en-US" sz="1900" dirty="0">
                <a:effectLst/>
                <a:latin typeface="Times New Roman" panose="02020603050405020304" pitchFamily="18" charset="0"/>
                <a:ea typeface="Times New Roman" panose="02020603050405020304" pitchFamily="18" charset="0"/>
              </a:rPr>
              <a:t>Drill-down is performed by stepping down a concept hierarchy for the dimension time.</a:t>
            </a:r>
          </a:p>
          <a:p>
            <a:pPr marL="342900" marR="0" lvl="0" indent="-342900">
              <a:buSzPts val="1000"/>
              <a:buFont typeface="Symbol" panose="05050102010706020507" pitchFamily="18" charset="2"/>
              <a:buChar char=""/>
              <a:tabLst>
                <a:tab pos="457200" algn="l"/>
              </a:tabLst>
            </a:pPr>
            <a:r>
              <a:rPr lang="en-US" sz="1900" dirty="0">
                <a:effectLst/>
                <a:latin typeface="Times New Roman" panose="02020603050405020304" pitchFamily="18" charset="0"/>
                <a:ea typeface="Times New Roman" panose="02020603050405020304" pitchFamily="18" charset="0"/>
              </a:rPr>
              <a:t>When drill-down is performed, one or more dimensions from the data cube are added.</a:t>
            </a:r>
          </a:p>
          <a:p>
            <a:pPr marL="342900" marR="0" lvl="0" indent="-342900">
              <a:buSzPts val="1000"/>
              <a:buFont typeface="Symbol" panose="05050102010706020507" pitchFamily="18" charset="2"/>
              <a:buChar char=""/>
              <a:tabLst>
                <a:tab pos="457200" algn="l"/>
              </a:tabLst>
            </a:pPr>
            <a:r>
              <a:rPr lang="en-US" sz="1900" dirty="0">
                <a:effectLst/>
                <a:latin typeface="Times New Roman" panose="02020603050405020304" pitchFamily="18" charset="0"/>
                <a:ea typeface="Times New Roman" panose="02020603050405020304" pitchFamily="18" charset="0"/>
              </a:rPr>
              <a:t>It navigates the data from less detailed data to highly detailed data.</a:t>
            </a:r>
          </a:p>
          <a:p>
            <a:pPr marL="0" marR="0" algn="just">
              <a:lnSpc>
                <a:spcPct val="115000"/>
              </a:lnSpc>
              <a:spcBef>
                <a:spcPts val="1200"/>
              </a:spcBef>
              <a:spcAft>
                <a:spcPts val="300"/>
              </a:spcAft>
            </a:pPr>
            <a:r>
              <a:rPr lang="en-US" sz="1900" b="1" dirty="0">
                <a:effectLst/>
                <a:latin typeface="Cambria" panose="02040503050406030204" pitchFamily="18" charset="0"/>
                <a:ea typeface="Times New Roman" panose="02020603050405020304" pitchFamily="18" charset="0"/>
                <a:cs typeface="Times New Roman" panose="02020603050405020304" pitchFamily="18" charset="0"/>
              </a:rPr>
              <a:t>Slice &amp; dice:</a:t>
            </a:r>
            <a:r>
              <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rPr>
              <a:t> Refers to the ability to look at the data from different viewpoints</a:t>
            </a:r>
            <a:endParaRPr lang="en-US" sz="1900" b="1" dirty="0">
              <a:effectLst/>
              <a:latin typeface="Cambria" panose="020405030504060302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34219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3827-88EF-4600-B6E3-23866A44A8B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553467A-6716-4E85-8EF8-4D8F05E9CAD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2388" y="820271"/>
            <a:ext cx="11071412" cy="4085213"/>
          </a:xfrm>
          <a:prstGeom prst="rect">
            <a:avLst/>
          </a:prstGeom>
          <a:noFill/>
          <a:ln>
            <a:noFill/>
          </a:ln>
        </p:spPr>
      </p:pic>
    </p:spTree>
    <p:extLst>
      <p:ext uri="{BB962C8B-B14F-4D97-AF65-F5344CB8AC3E}">
        <p14:creationId xmlns:p14="http://schemas.microsoft.com/office/powerpoint/2010/main" val="1587642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223DD9-ED8F-4B6E-A99A-BEEC5D9BBE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516" y="107577"/>
            <a:ext cx="11949049" cy="6750424"/>
          </a:xfrm>
        </p:spPr>
      </p:pic>
    </p:spTree>
    <p:extLst>
      <p:ext uri="{BB962C8B-B14F-4D97-AF65-F5344CB8AC3E}">
        <p14:creationId xmlns:p14="http://schemas.microsoft.com/office/powerpoint/2010/main" val="3957167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69268F9-92A4-423F-B6B0-C53645B24C6E}"/>
              </a:ext>
            </a:extLst>
          </p:cNvPr>
          <p:cNvPicPr>
            <a:picLocks noGrp="1" noChangeAspect="1"/>
          </p:cNvPicPr>
          <p:nvPr>
            <p:ph idx="1"/>
          </p:nvPr>
        </p:nvPicPr>
        <p:blipFill>
          <a:blip r:embed="rId2"/>
          <a:stretch>
            <a:fillRect/>
          </a:stretch>
        </p:blipFill>
        <p:spPr>
          <a:xfrm>
            <a:off x="193965" y="1464915"/>
            <a:ext cx="11998036" cy="3993776"/>
          </a:xfrm>
          <a:prstGeom prst="rect">
            <a:avLst/>
          </a:prstGeom>
        </p:spPr>
      </p:pic>
    </p:spTree>
    <p:extLst>
      <p:ext uri="{BB962C8B-B14F-4D97-AF65-F5344CB8AC3E}">
        <p14:creationId xmlns:p14="http://schemas.microsoft.com/office/powerpoint/2010/main" val="3621628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82" y="193964"/>
            <a:ext cx="12095018" cy="1011381"/>
          </a:xfrm>
        </p:spPr>
        <p:txBody>
          <a:bodyPr>
            <a:normAutofit fontScale="90000"/>
          </a:bodyPr>
          <a:lstStyle/>
          <a:p>
            <a:r>
              <a:rPr lang="en-US" b="1" dirty="0"/>
              <a:t>What is Data Warehouse Implementation?</a:t>
            </a:r>
            <a:br>
              <a:rPr lang="en-US" b="1" dirty="0"/>
            </a:br>
            <a:endParaRPr lang="en-US" dirty="0"/>
          </a:p>
        </p:txBody>
      </p:sp>
      <p:sp>
        <p:nvSpPr>
          <p:cNvPr id="3" name="Content Placeholder 2"/>
          <p:cNvSpPr>
            <a:spLocks noGrp="1"/>
          </p:cNvSpPr>
          <p:nvPr>
            <p:ph idx="1"/>
          </p:nvPr>
        </p:nvSpPr>
        <p:spPr>
          <a:xfrm>
            <a:off x="96982" y="997526"/>
            <a:ext cx="12095018" cy="5860473"/>
          </a:xfrm>
        </p:spPr>
        <p:txBody>
          <a:bodyPr/>
          <a:lstStyle/>
          <a:p>
            <a:r>
              <a:rPr lang="en-US" dirty="0"/>
              <a:t>The process of establishing and implementing a data warehouse system in an organization is known as data warehouse implementation. </a:t>
            </a:r>
            <a:r>
              <a:rPr lang="en-US" dirty="0">
                <a:hlinkClick r:id="rId2"/>
              </a:rPr>
              <a:t>Data warehousing is one</a:t>
            </a:r>
            <a:r>
              <a:rPr lang="en-US" dirty="0"/>
              <a:t> of the most important components of the business intelligence process for an organization. The data warehousing implementation process requires a series of steps that need to be followed in a very effective manner. The processes are as follows:</a:t>
            </a:r>
          </a:p>
          <a:p>
            <a:endParaRPr lang="en-US" dirty="0"/>
          </a:p>
        </p:txBody>
      </p:sp>
      <p:pic>
        <p:nvPicPr>
          <p:cNvPr id="4" name="Picture 3"/>
          <p:cNvPicPr>
            <a:picLocks noChangeAspect="1"/>
          </p:cNvPicPr>
          <p:nvPr/>
        </p:nvPicPr>
        <p:blipFill>
          <a:blip r:embed="rId3"/>
          <a:stretch>
            <a:fillRect/>
          </a:stretch>
        </p:blipFill>
        <p:spPr>
          <a:xfrm>
            <a:off x="3596121" y="3254086"/>
            <a:ext cx="5581650" cy="3314700"/>
          </a:xfrm>
          <a:prstGeom prst="rect">
            <a:avLst/>
          </a:prstGeom>
        </p:spPr>
      </p:pic>
    </p:spTree>
    <p:extLst>
      <p:ext uri="{BB962C8B-B14F-4D97-AF65-F5344CB8AC3E}">
        <p14:creationId xmlns:p14="http://schemas.microsoft.com/office/powerpoint/2010/main" val="1337313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b="1" dirty="0"/>
              <a:t>1. Planning</a:t>
            </a:r>
          </a:p>
          <a:p>
            <a:r>
              <a:rPr lang="en-US" dirty="0"/>
              <a:t>Planning is one of the most important steps of a </a:t>
            </a:r>
            <a:r>
              <a:rPr lang="en-US" dirty="0" err="1" smtClean="0"/>
              <a:t>process.It</a:t>
            </a:r>
            <a:r>
              <a:rPr lang="en-US" dirty="0" smtClean="0"/>
              <a:t> </a:t>
            </a:r>
            <a:r>
              <a:rPr lang="en-US" dirty="0"/>
              <a:t>is the cornerstone of every successful project that is implemented in organizations. In case of the absence of sound planning, then there are high chances of failure of the project.</a:t>
            </a:r>
          </a:p>
          <a:p>
            <a:r>
              <a:rPr lang="en-US" b="1" dirty="0"/>
              <a:t>2. Data gathering</a:t>
            </a:r>
          </a:p>
          <a:p>
            <a:r>
              <a:rPr lang="en-US" dirty="0"/>
              <a:t>As data is available </a:t>
            </a:r>
            <a:r>
              <a:rPr lang="en-US" dirty="0" smtClean="0"/>
              <a:t>everywhere</a:t>
            </a:r>
            <a:r>
              <a:rPr lang="en-US" dirty="0"/>
              <a:t>, but all the data available is not helpful for an organization. Data gathering is a process that involves the collection of data from various sources that can be used for data analysis and </a:t>
            </a:r>
            <a:endParaRPr lang="en-US" dirty="0" smtClean="0"/>
          </a:p>
          <a:p>
            <a:r>
              <a:rPr lang="en-US" b="1" dirty="0" smtClean="0"/>
              <a:t>3</a:t>
            </a:r>
            <a:r>
              <a:rPr lang="en-US" b="1" dirty="0"/>
              <a:t>. Data analysis</a:t>
            </a:r>
          </a:p>
          <a:p>
            <a:r>
              <a:rPr lang="en-US" dirty="0"/>
              <a:t>Once the data is collected, the next step which comes into the picture is data analysis. The process of generating and getting meaningful insights out of the day together is known as data analysis</a:t>
            </a:r>
            <a:r>
              <a:rPr lang="en-US" dirty="0" smtClean="0"/>
              <a:t>.</a:t>
            </a:r>
          </a:p>
          <a:p>
            <a:r>
              <a:rPr lang="en-US" b="1" dirty="0"/>
              <a:t>4. Business actions</a:t>
            </a:r>
          </a:p>
          <a:p>
            <a:r>
              <a:rPr lang="en-US" dirty="0"/>
              <a:t>The insights and information attained from data analysis are further used for making decisions for the organization. </a:t>
            </a:r>
          </a:p>
          <a:p>
            <a:endParaRPr lang="en-US" dirty="0"/>
          </a:p>
        </p:txBody>
      </p:sp>
    </p:spTree>
    <p:extLst>
      <p:ext uri="{BB962C8B-B14F-4D97-AF65-F5344CB8AC3E}">
        <p14:creationId xmlns:p14="http://schemas.microsoft.com/office/powerpoint/2010/main" val="3152279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1"/>
          <p:cNvSpPr>
            <a:spLocks noGrp="1"/>
          </p:cNvSpPr>
          <p:nvPr>
            <p:ph type="ctrTitle"/>
          </p:nvPr>
        </p:nvSpPr>
        <p:spPr>
          <a:xfrm>
            <a:off x="3394364" y="2757199"/>
            <a:ext cx="9144000" cy="2387600"/>
          </a:xfrm>
        </p:spPr>
        <p:txBody>
          <a:bodyPr/>
          <a:lstStyle/>
          <a:p>
            <a:endParaRPr lang="en-US"/>
          </a:p>
        </p:txBody>
      </p:sp>
      <p:sp>
        <p:nvSpPr>
          <p:cNvPr id="13" name="Subtitle 12"/>
          <p:cNvSpPr>
            <a:spLocks noGrp="1"/>
          </p:cNvSpPr>
          <p:nvPr>
            <p:ph type="subTitle" idx="1"/>
          </p:nvPr>
        </p:nvSpPr>
        <p:spPr/>
        <p:txBody>
          <a:bodyPr/>
          <a:lstStyle/>
          <a:p>
            <a:endParaRPr lang="en-US"/>
          </a:p>
        </p:txBody>
      </p:sp>
      <p:pic>
        <p:nvPicPr>
          <p:cNvPr id="11" name="Picture 10"/>
          <p:cNvPicPr>
            <a:picLocks noChangeAspect="1"/>
          </p:cNvPicPr>
          <p:nvPr/>
        </p:nvPicPr>
        <p:blipFill>
          <a:blip r:embed="rId3"/>
          <a:stretch>
            <a:fillRect/>
          </a:stretch>
        </p:blipFill>
        <p:spPr>
          <a:xfrm>
            <a:off x="-3379304" y="-716280"/>
            <a:ext cx="16318064" cy="7941207"/>
          </a:xfrm>
          <a:prstGeom prst="rect">
            <a:avLst/>
          </a:prstGeom>
        </p:spPr>
      </p:pic>
      <p:sp>
        <p:nvSpPr>
          <p:cNvPr id="14" name="Rectangle 13"/>
          <p:cNvSpPr/>
          <p:nvPr/>
        </p:nvSpPr>
        <p:spPr>
          <a:xfrm>
            <a:off x="1" y="-110836"/>
            <a:ext cx="3962400" cy="4401205"/>
          </a:xfrm>
          <a:prstGeom prst="rect">
            <a:avLst/>
          </a:prstGeom>
        </p:spPr>
        <p:txBody>
          <a:bodyPr wrap="square">
            <a:spAutoFit/>
          </a:bodyPr>
          <a:lstStyle/>
          <a:p>
            <a:pPr algn="just"/>
            <a:r>
              <a:rPr lang="en-IN" sz="2800" dirty="0">
                <a:latin typeface="Times New Roman" panose="02020603050405020304" pitchFamily="18" charset="0"/>
                <a:ea typeface="Times New Roman" panose="02020603050405020304" pitchFamily="18" charset="0"/>
              </a:rPr>
              <a:t>Data Warehousing is the central component of the business intelligence system which is responsible for storing </a:t>
            </a:r>
            <a:r>
              <a:rPr lang="en-IN" sz="2800" dirty="0" smtClean="0">
                <a:latin typeface="Times New Roman" panose="02020603050405020304" pitchFamily="18" charset="0"/>
                <a:ea typeface="Times New Roman" panose="02020603050405020304" pitchFamily="18" charset="0"/>
              </a:rPr>
              <a:t>, collecting, managing </a:t>
            </a:r>
            <a:r>
              <a:rPr lang="en-IN" sz="2800" dirty="0">
                <a:latin typeface="Times New Roman" panose="02020603050405020304" pitchFamily="18" charset="0"/>
                <a:ea typeface="Times New Roman" panose="02020603050405020304" pitchFamily="18" charset="0"/>
              </a:rPr>
              <a:t>data from different heterogeneous sources in order to </a:t>
            </a:r>
            <a:r>
              <a:rPr lang="en-IN" sz="2800" dirty="0" err="1">
                <a:latin typeface="Times New Roman" panose="02020603050405020304" pitchFamily="18" charset="0"/>
                <a:ea typeface="Times New Roman" panose="02020603050405020304" pitchFamily="18" charset="0"/>
              </a:rPr>
              <a:t>analyze</a:t>
            </a:r>
            <a:r>
              <a:rPr lang="en-IN" sz="2800" dirty="0">
                <a:latin typeface="Times New Roman" panose="02020603050405020304" pitchFamily="18" charset="0"/>
                <a:ea typeface="Times New Roman" panose="02020603050405020304" pitchFamily="18" charset="0"/>
              </a:rPr>
              <a:t> the data for business decisions.</a:t>
            </a:r>
          </a:p>
        </p:txBody>
      </p:sp>
    </p:spTree>
    <p:extLst>
      <p:ext uri="{BB962C8B-B14F-4D97-AF65-F5344CB8AC3E}">
        <p14:creationId xmlns:p14="http://schemas.microsoft.com/office/powerpoint/2010/main" val="8459186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584680" cy="6858000"/>
          </a:xfrm>
        </p:spPr>
      </p:pic>
      <p:sp>
        <p:nvSpPr>
          <p:cNvPr id="3" name="Rounded Rectangle 2"/>
          <p:cNvSpPr/>
          <p:nvPr/>
        </p:nvSpPr>
        <p:spPr>
          <a:xfrm>
            <a:off x="4863548" y="1828800"/>
            <a:ext cx="2623930" cy="119269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META DATA</a:t>
            </a:r>
            <a:endParaRPr lang="en-US" dirty="0"/>
          </a:p>
        </p:txBody>
      </p:sp>
      <p:sp>
        <p:nvSpPr>
          <p:cNvPr id="5" name="Rounded Rectangle 4"/>
          <p:cNvSpPr/>
          <p:nvPr/>
        </p:nvSpPr>
        <p:spPr>
          <a:xfrm>
            <a:off x="4691270" y="3021496"/>
            <a:ext cx="1550504" cy="191088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SUMMARY DATA</a:t>
            </a:r>
            <a:endParaRPr lang="en-US" dirty="0"/>
          </a:p>
        </p:txBody>
      </p:sp>
      <p:sp>
        <p:nvSpPr>
          <p:cNvPr id="6" name="Rounded Rectangle 5"/>
          <p:cNvSpPr/>
          <p:nvPr/>
        </p:nvSpPr>
        <p:spPr>
          <a:xfrm>
            <a:off x="6241774" y="3053591"/>
            <a:ext cx="1404730" cy="1910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RAW DATA</a:t>
            </a:r>
            <a:endParaRPr lang="en-US" dirty="0"/>
          </a:p>
        </p:txBody>
      </p:sp>
      <p:sp>
        <p:nvSpPr>
          <p:cNvPr id="8" name="Rectangle 7"/>
          <p:cNvSpPr/>
          <p:nvPr/>
        </p:nvSpPr>
        <p:spPr>
          <a:xfrm>
            <a:off x="4439478" y="5433391"/>
            <a:ext cx="3843131" cy="1007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99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676400" y="2055813"/>
            <a:ext cx="10515600" cy="4351338"/>
          </a:xfrm>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7933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duotone>
              <a:prstClr val="black"/>
              <a:schemeClr val="accent4">
                <a:tint val="45000"/>
                <a:satMod val="400000"/>
              </a:schemeClr>
            </a:duotone>
          </a:blip>
          <a:stretch>
            <a:fillRect/>
          </a:stretch>
        </p:blipFill>
        <p:spPr>
          <a:xfrm>
            <a:off x="1371601" y="0"/>
            <a:ext cx="7587574" cy="6858000"/>
          </a:xfrm>
          <a:prstGeom prst="rect">
            <a:avLst/>
          </a:prstGeom>
        </p:spPr>
      </p:pic>
    </p:spTree>
    <p:extLst>
      <p:ext uri="{BB962C8B-B14F-4D97-AF65-F5344CB8AC3E}">
        <p14:creationId xmlns:p14="http://schemas.microsoft.com/office/powerpoint/2010/main" val="1231917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CAC0C6-CC2D-44A4-93F5-BF7F70D45375}"/>
              </a:ext>
            </a:extLst>
          </p:cNvPr>
          <p:cNvSpPr>
            <a:spLocks noGrp="1"/>
          </p:cNvSpPr>
          <p:nvPr>
            <p:ph type="title"/>
          </p:nvPr>
        </p:nvSpPr>
        <p:spPr>
          <a:xfrm>
            <a:off x="428154" y="0"/>
            <a:ext cx="10701707" cy="822961"/>
          </a:xfrm>
        </p:spPr>
        <p:txBody>
          <a:bodyPr>
            <a:normAutofit/>
          </a:bodyPr>
          <a:lstStyle/>
          <a:p>
            <a:r>
              <a:rPr lang="en-US" sz="3600" b="1" dirty="0">
                <a:solidFill>
                  <a:schemeClr val="accent1"/>
                </a:solidFill>
              </a:rPr>
              <a:t>Difference between database and </a:t>
            </a:r>
            <a:r>
              <a:rPr lang="en-US" sz="3600" b="1" dirty="0" err="1">
                <a:solidFill>
                  <a:schemeClr val="accent1"/>
                </a:solidFill>
              </a:rPr>
              <a:t>datawarehouse</a:t>
            </a:r>
            <a:r>
              <a:rPr lang="en-US" sz="3600" b="1" dirty="0">
                <a:solidFill>
                  <a:schemeClr val="accent1"/>
                </a:solidFill>
              </a:rPr>
              <a:t>:</a:t>
            </a:r>
          </a:p>
        </p:txBody>
      </p:sp>
      <p:sp>
        <p:nvSpPr>
          <p:cNvPr id="8" name="Text Placeholder 7">
            <a:extLst>
              <a:ext uri="{FF2B5EF4-FFF2-40B4-BE49-F238E27FC236}">
                <a16:creationId xmlns:a16="http://schemas.microsoft.com/office/drawing/2014/main" id="{735461BB-D96F-432B-80A7-8E9FA3770FCA}"/>
              </a:ext>
            </a:extLst>
          </p:cNvPr>
          <p:cNvSpPr>
            <a:spLocks noGrp="1"/>
          </p:cNvSpPr>
          <p:nvPr>
            <p:ph type="body" idx="1"/>
          </p:nvPr>
        </p:nvSpPr>
        <p:spPr>
          <a:xfrm>
            <a:off x="428154" y="590193"/>
            <a:ext cx="5350854" cy="822961"/>
          </a:xfrm>
        </p:spPr>
        <p:txBody>
          <a:bodyPr>
            <a:normAutofit/>
          </a:bodyPr>
          <a:lstStyle/>
          <a:p>
            <a:r>
              <a:rPr lang="en-US" sz="3600" b="1" dirty="0">
                <a:solidFill>
                  <a:srgbClr val="FFC000"/>
                </a:solidFill>
              </a:rPr>
              <a:t>DATABASE:</a:t>
            </a:r>
            <a:endParaRPr lang="en-US" sz="3200" dirty="0">
              <a:solidFill>
                <a:srgbClr val="FFC000"/>
              </a:solidFill>
            </a:endParaRPr>
          </a:p>
        </p:txBody>
      </p:sp>
      <p:sp>
        <p:nvSpPr>
          <p:cNvPr id="9" name="Content Placeholder 8">
            <a:extLst>
              <a:ext uri="{FF2B5EF4-FFF2-40B4-BE49-F238E27FC236}">
                <a16:creationId xmlns:a16="http://schemas.microsoft.com/office/drawing/2014/main" id="{946FD0CF-4BF2-4AAC-AE82-15B250F07C2A}"/>
              </a:ext>
            </a:extLst>
          </p:cNvPr>
          <p:cNvSpPr>
            <a:spLocks noGrp="1"/>
          </p:cNvSpPr>
          <p:nvPr>
            <p:ph sz="half" idx="2"/>
          </p:nvPr>
        </p:nvSpPr>
        <p:spPr>
          <a:xfrm>
            <a:off x="134471" y="1413154"/>
            <a:ext cx="5644537" cy="5310374"/>
          </a:xfrm>
        </p:spPr>
        <p:txBody>
          <a:bodyPr>
            <a:normAutofit fontScale="92500" lnSpcReduction="10000"/>
          </a:bodyPr>
          <a:lstStyle/>
          <a:p>
            <a:pPr marL="457200" indent="-457200">
              <a:buFont typeface="+mj-lt"/>
              <a:buAutoNum type="arabicPeriod"/>
            </a:pPr>
            <a:r>
              <a:rPr lang="en-US" dirty="0"/>
              <a:t>Online transaction processing</a:t>
            </a:r>
          </a:p>
          <a:p>
            <a:pPr marL="457200" indent="-457200">
              <a:buFont typeface="+mj-lt"/>
              <a:buAutoNum type="arabicPeriod"/>
            </a:pPr>
            <a:r>
              <a:rPr lang="en-US" dirty="0"/>
              <a:t>Application oriented.</a:t>
            </a:r>
          </a:p>
          <a:p>
            <a:pPr marL="457200" indent="-457200">
              <a:buFont typeface="+mj-lt"/>
              <a:buAutoNum type="arabicPeriod"/>
            </a:pPr>
            <a:r>
              <a:rPr lang="en-US" dirty="0"/>
              <a:t>Clerical users(it professionals)DBA.</a:t>
            </a:r>
          </a:p>
          <a:p>
            <a:pPr marL="457200" indent="-457200">
              <a:buFont typeface="+mj-lt"/>
              <a:buAutoNum type="arabicPeriod"/>
            </a:pPr>
            <a:r>
              <a:rPr lang="en-US" i="1" dirty="0"/>
              <a:t>Isolated data.</a:t>
            </a:r>
          </a:p>
          <a:p>
            <a:pPr marL="457200" indent="-457200">
              <a:buFont typeface="+mj-lt"/>
              <a:buAutoNum type="arabicPeriod"/>
            </a:pPr>
            <a:r>
              <a:rPr lang="en-US" i="1" dirty="0" err="1"/>
              <a:t>Oltp</a:t>
            </a:r>
            <a:r>
              <a:rPr lang="en-US" i="1" dirty="0"/>
              <a:t> is used for to run the business.</a:t>
            </a:r>
          </a:p>
          <a:p>
            <a:pPr marL="457200" indent="-457200">
              <a:buFont typeface="+mj-lt"/>
              <a:buAutoNum type="arabicPeriod"/>
            </a:pPr>
            <a:r>
              <a:rPr lang="en-US" i="1" dirty="0"/>
              <a:t>Updated data.</a:t>
            </a:r>
          </a:p>
          <a:p>
            <a:pPr marL="457200" indent="-457200">
              <a:buFont typeface="+mj-lt"/>
              <a:buAutoNum type="arabicPeriod"/>
            </a:pPr>
            <a:r>
              <a:rPr lang="en-US" i="1" dirty="0"/>
              <a:t>Small amount of data used in this  process.</a:t>
            </a:r>
          </a:p>
          <a:p>
            <a:pPr marL="457200" indent="-457200">
              <a:buFont typeface="+mj-lt"/>
              <a:buAutoNum type="arabicPeriod"/>
            </a:pPr>
            <a:r>
              <a:rPr lang="en-US" i="1" dirty="0"/>
              <a:t>Day-to-day operations.</a:t>
            </a:r>
          </a:p>
          <a:p>
            <a:pPr marL="457200" indent="-457200">
              <a:buFont typeface="+mj-lt"/>
              <a:buAutoNum type="arabicPeriod"/>
            </a:pPr>
            <a:r>
              <a:rPr lang="en-US" i="1" dirty="0"/>
              <a:t>FOCUSSED on “information in”</a:t>
            </a:r>
          </a:p>
          <a:p>
            <a:pPr marL="457200" indent="-457200">
              <a:buFont typeface="+mj-lt"/>
              <a:buAutoNum type="arabicPeriod"/>
            </a:pPr>
            <a:r>
              <a:rPr lang="en-US" b="1" i="1" dirty="0"/>
              <a:t>DATABASE</a:t>
            </a:r>
            <a:r>
              <a:rPr lang="en-US" i="1" dirty="0"/>
              <a:t> design by using ER-MODEL.</a:t>
            </a:r>
          </a:p>
          <a:p>
            <a:pPr marL="457200" indent="-457200">
              <a:buFont typeface="+mj-lt"/>
              <a:buAutoNum type="arabicPeriod"/>
            </a:pPr>
            <a:endParaRPr lang="en-US" i="1" dirty="0"/>
          </a:p>
          <a:p>
            <a:pPr marL="457200" indent="-457200">
              <a:buFont typeface="+mj-lt"/>
              <a:buAutoNum type="arabicPeriod"/>
            </a:pPr>
            <a:endParaRPr lang="en-US" i="1" dirty="0"/>
          </a:p>
          <a:p>
            <a:pPr marL="457200" indent="-457200">
              <a:buFont typeface="+mj-lt"/>
              <a:buAutoNum type="arabicPeriod"/>
            </a:pPr>
            <a:endParaRPr lang="en-US" dirty="0"/>
          </a:p>
          <a:p>
            <a:endParaRPr lang="en-US" dirty="0"/>
          </a:p>
        </p:txBody>
      </p:sp>
      <p:sp>
        <p:nvSpPr>
          <p:cNvPr id="10" name="Text Placeholder 9">
            <a:extLst>
              <a:ext uri="{FF2B5EF4-FFF2-40B4-BE49-F238E27FC236}">
                <a16:creationId xmlns:a16="http://schemas.microsoft.com/office/drawing/2014/main" id="{BFFB097F-C22F-4E76-9D80-442EDD41C211}"/>
              </a:ext>
            </a:extLst>
          </p:cNvPr>
          <p:cNvSpPr>
            <a:spLocks noGrp="1"/>
          </p:cNvSpPr>
          <p:nvPr>
            <p:ph type="body" sz="quarter" idx="3"/>
          </p:nvPr>
        </p:nvSpPr>
        <p:spPr>
          <a:xfrm>
            <a:off x="5990888" y="548640"/>
            <a:ext cx="4981912" cy="822960"/>
          </a:xfrm>
        </p:spPr>
        <p:txBody>
          <a:bodyPr>
            <a:normAutofit/>
          </a:bodyPr>
          <a:lstStyle/>
          <a:p>
            <a:r>
              <a:rPr lang="en-US" sz="3600" b="1" dirty="0">
                <a:solidFill>
                  <a:srgbClr val="FFC000"/>
                </a:solidFill>
                <a:effectLst>
                  <a:outerShdw blurRad="38100" dist="38100" dir="2700000" algn="tl">
                    <a:srgbClr val="000000">
                      <a:alpha val="43137"/>
                    </a:srgbClr>
                  </a:outerShdw>
                </a:effectLst>
              </a:rPr>
              <a:t>DATAWAREHOUSE:</a:t>
            </a:r>
            <a:endParaRPr lang="en-US" sz="3200" dirty="0">
              <a:solidFill>
                <a:srgbClr val="FFC000"/>
              </a:solidFill>
              <a:effectLst>
                <a:outerShdw blurRad="38100" dist="38100" dir="2700000" algn="tl">
                  <a:srgbClr val="000000">
                    <a:alpha val="43137"/>
                  </a:srgbClr>
                </a:outerShdw>
              </a:effectLst>
            </a:endParaRPr>
          </a:p>
        </p:txBody>
      </p:sp>
      <p:sp>
        <p:nvSpPr>
          <p:cNvPr id="11" name="Content Placeholder 10">
            <a:extLst>
              <a:ext uri="{FF2B5EF4-FFF2-40B4-BE49-F238E27FC236}">
                <a16:creationId xmlns:a16="http://schemas.microsoft.com/office/drawing/2014/main" id="{3D9A071E-ACDD-48BF-B457-EF40BDA16FF1}"/>
              </a:ext>
            </a:extLst>
          </p:cNvPr>
          <p:cNvSpPr>
            <a:spLocks noGrp="1"/>
          </p:cNvSpPr>
          <p:nvPr>
            <p:ph sz="quarter" idx="4"/>
          </p:nvPr>
        </p:nvSpPr>
        <p:spPr>
          <a:xfrm>
            <a:off x="5990888" y="1371599"/>
            <a:ext cx="5772958" cy="5351929"/>
          </a:xfrm>
        </p:spPr>
        <p:txBody>
          <a:bodyPr>
            <a:normAutofit fontScale="92500" lnSpcReduction="10000"/>
          </a:bodyPr>
          <a:lstStyle/>
          <a:p>
            <a:pPr marL="457200" indent="-457200">
              <a:buFont typeface="+mj-lt"/>
              <a:buAutoNum type="arabicPeriod"/>
            </a:pPr>
            <a:r>
              <a:rPr lang="en-US" dirty="0"/>
              <a:t>Online analytical processing</a:t>
            </a:r>
          </a:p>
          <a:p>
            <a:pPr marL="457200" indent="-457200">
              <a:buFont typeface="+mj-lt"/>
              <a:buAutoNum type="arabicPeriod"/>
            </a:pPr>
            <a:r>
              <a:rPr lang="en-US" dirty="0"/>
              <a:t>Subject oriented.</a:t>
            </a:r>
          </a:p>
          <a:p>
            <a:pPr marL="457200" indent="-457200">
              <a:buFont typeface="+mj-lt"/>
              <a:buAutoNum type="arabicPeriod"/>
            </a:pPr>
            <a:r>
              <a:rPr lang="en-US" i="1" dirty="0"/>
              <a:t>Used by managerial users(</a:t>
            </a:r>
            <a:r>
              <a:rPr lang="en-US" i="1" dirty="0" err="1"/>
              <a:t>dataanalyst</a:t>
            </a:r>
            <a:r>
              <a:rPr lang="en-US" i="1" dirty="0"/>
              <a:t>).</a:t>
            </a:r>
            <a:endParaRPr lang="en-US" dirty="0"/>
          </a:p>
          <a:p>
            <a:pPr marL="457200" indent="-457200">
              <a:buFont typeface="+mj-lt"/>
              <a:buAutoNum type="arabicPeriod"/>
            </a:pPr>
            <a:r>
              <a:rPr lang="en-US" dirty="0"/>
              <a:t>Integrated data.</a:t>
            </a:r>
          </a:p>
          <a:p>
            <a:pPr marL="457200" indent="-457200">
              <a:buFont typeface="+mj-lt"/>
              <a:buAutoNum type="arabicPeriod"/>
            </a:pPr>
            <a:r>
              <a:rPr lang="en-US" dirty="0" err="1"/>
              <a:t>Olap</a:t>
            </a:r>
            <a:r>
              <a:rPr lang="en-US" dirty="0"/>
              <a:t> is used to analyze the data for business.</a:t>
            </a:r>
          </a:p>
          <a:p>
            <a:pPr marL="457200" indent="-457200">
              <a:buFont typeface="+mj-lt"/>
              <a:buAutoNum type="arabicPeriod"/>
            </a:pPr>
            <a:r>
              <a:rPr lang="en-US" dirty="0" err="1"/>
              <a:t>Retrival</a:t>
            </a:r>
            <a:r>
              <a:rPr lang="en-US" dirty="0"/>
              <a:t> data.</a:t>
            </a:r>
          </a:p>
          <a:p>
            <a:pPr marL="457200" indent="-457200">
              <a:buFont typeface="+mj-lt"/>
              <a:buAutoNum type="arabicPeriod"/>
            </a:pPr>
            <a:r>
              <a:rPr lang="en-US" i="1" dirty="0"/>
              <a:t>Large amount of data used in this  process.</a:t>
            </a:r>
          </a:p>
          <a:p>
            <a:pPr marL="457200" indent="-457200">
              <a:buFont typeface="+mj-lt"/>
              <a:buAutoNum type="arabicPeriod"/>
            </a:pPr>
            <a:r>
              <a:rPr lang="en-US" i="1" dirty="0"/>
              <a:t>3,6,12 transactions.</a:t>
            </a:r>
          </a:p>
          <a:p>
            <a:pPr marL="457200" indent="-457200">
              <a:buFont typeface="+mj-lt"/>
              <a:buAutoNum type="arabicPeriod"/>
            </a:pPr>
            <a:r>
              <a:rPr lang="en-US" i="1" dirty="0"/>
              <a:t>FOCUSSED on “information out”.</a:t>
            </a:r>
          </a:p>
          <a:p>
            <a:pPr marL="457200" indent="-457200">
              <a:buFont typeface="+mj-lt"/>
              <a:buAutoNum type="arabicPeriod"/>
            </a:pPr>
            <a:r>
              <a:rPr lang="en-US" sz="1800" b="1" dirty="0">
                <a:effectLst>
                  <a:outerShdw blurRad="38100" dist="38100" dir="2700000" algn="tl">
                    <a:srgbClr val="000000">
                      <a:alpha val="43137"/>
                    </a:srgbClr>
                  </a:outerShdw>
                </a:effectLst>
              </a:rPr>
              <a:t>DATAWAREHOUSE </a:t>
            </a:r>
            <a:r>
              <a:rPr lang="en-US" sz="2000" dirty="0">
                <a:effectLst>
                  <a:outerShdw blurRad="38100" dist="38100" dir="2700000" algn="tl">
                    <a:srgbClr val="000000">
                      <a:alpha val="43137"/>
                    </a:srgbClr>
                  </a:outerShdw>
                </a:effectLst>
              </a:rPr>
              <a:t>design by using schemas</a:t>
            </a:r>
            <a:endParaRPr lang="en-US" sz="2000" i="1" dirty="0"/>
          </a:p>
          <a:p>
            <a:pPr marL="457200" indent="-457200">
              <a:buFont typeface="+mj-lt"/>
              <a:buAutoNum type="arabicPeriod"/>
            </a:pPr>
            <a:endParaRPr lang="en-US" i="1"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618187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957D9E-0ACA-410B-A879-9B48B4DB66E7}"/>
              </a:ext>
            </a:extLst>
          </p:cNvPr>
          <p:cNvSpPr>
            <a:spLocks noGrp="1"/>
          </p:cNvSpPr>
          <p:nvPr>
            <p:ph type="body" idx="1"/>
          </p:nvPr>
        </p:nvSpPr>
        <p:spPr>
          <a:xfrm>
            <a:off x="1024128" y="0"/>
            <a:ext cx="4754880" cy="822960"/>
          </a:xfrm>
        </p:spPr>
        <p:txBody>
          <a:bodyPr/>
          <a:lstStyle/>
          <a:p>
            <a:r>
              <a:rPr lang="en-US" sz="2400" b="1" dirty="0"/>
              <a:t>DATABASE:</a:t>
            </a:r>
            <a:endParaRPr lang="en-US" dirty="0"/>
          </a:p>
        </p:txBody>
      </p:sp>
      <p:sp>
        <p:nvSpPr>
          <p:cNvPr id="4" name="Content Placeholder 3">
            <a:extLst>
              <a:ext uri="{FF2B5EF4-FFF2-40B4-BE49-F238E27FC236}">
                <a16:creationId xmlns:a16="http://schemas.microsoft.com/office/drawing/2014/main" id="{E89B29B8-4F8E-48F2-9E93-0E7FDBB19995}"/>
              </a:ext>
            </a:extLst>
          </p:cNvPr>
          <p:cNvSpPr>
            <a:spLocks noGrp="1"/>
          </p:cNvSpPr>
          <p:nvPr>
            <p:ph sz="half" idx="2"/>
          </p:nvPr>
        </p:nvSpPr>
        <p:spPr>
          <a:xfrm>
            <a:off x="1024128" y="699247"/>
            <a:ext cx="4754880" cy="5610113"/>
          </a:xfrm>
        </p:spPr>
        <p:txBody>
          <a:bodyPr>
            <a:normAutofit lnSpcReduction="10000"/>
          </a:bodyPr>
          <a:lstStyle/>
          <a:p>
            <a:pPr marL="457200" indent="-457200">
              <a:buFont typeface="+mj-lt"/>
              <a:buAutoNum type="arabicPeriod"/>
            </a:pPr>
            <a:r>
              <a:rPr lang="en-US" dirty="0"/>
              <a:t>Transaction purpose.</a:t>
            </a:r>
          </a:p>
          <a:p>
            <a:pPr marL="457200" indent="-457200">
              <a:buFont typeface="+mj-lt"/>
              <a:buAutoNum type="arabicPeriod"/>
            </a:pPr>
            <a:r>
              <a:rPr lang="en-US" dirty="0"/>
              <a:t>Records are accessed among tens of data.</a:t>
            </a:r>
          </a:p>
          <a:p>
            <a:pPr marL="457200" indent="-457200">
              <a:buFont typeface="+mj-lt"/>
              <a:buAutoNum type="arabicPeriod"/>
            </a:pPr>
            <a:r>
              <a:rPr lang="en-US" dirty="0"/>
              <a:t>Detailed and flat relational view of data.</a:t>
            </a:r>
          </a:p>
          <a:p>
            <a:pPr marL="457200" indent="-457200">
              <a:buFont typeface="+mj-lt"/>
              <a:buAutoNum type="arabicPeriod"/>
            </a:pPr>
            <a:r>
              <a:rPr lang="en-US" dirty="0"/>
              <a:t>Primitive and detailed data.</a:t>
            </a:r>
          </a:p>
          <a:p>
            <a:pPr marL="457200" indent="-457200">
              <a:buFont typeface="+mj-lt"/>
              <a:buAutoNum type="arabicPeriod"/>
            </a:pPr>
            <a:r>
              <a:rPr lang="en-US" dirty="0"/>
              <a:t>Size is more than 1 -100gb.</a:t>
            </a:r>
          </a:p>
          <a:p>
            <a:pPr marL="457200" indent="-457200">
              <a:buFont typeface="+mj-lt"/>
              <a:buAutoNum type="arabicPeriod"/>
            </a:pPr>
            <a:r>
              <a:rPr lang="en-US" dirty="0"/>
              <a:t>Performance is high.</a:t>
            </a:r>
          </a:p>
          <a:p>
            <a:pPr marL="457200" indent="-457200">
              <a:buFont typeface="+mj-lt"/>
              <a:buAutoNum type="arabicPeriod"/>
            </a:pPr>
            <a:r>
              <a:rPr lang="en-US" dirty="0"/>
              <a:t>It contains flexible structure.</a:t>
            </a:r>
          </a:p>
          <a:p>
            <a:pPr marL="457200" indent="-457200">
              <a:buFont typeface="+mj-lt"/>
              <a:buAutoNum type="arabicPeriod"/>
            </a:pPr>
            <a:r>
              <a:rPr lang="en-US" dirty="0" err="1"/>
              <a:t>Tables,insert,update,delete,modify</a:t>
            </a:r>
            <a:r>
              <a:rPr lang="en-US" dirty="0"/>
              <a:t> and read only data.</a:t>
            </a:r>
          </a:p>
          <a:p>
            <a:pPr marL="457200" indent="-457200">
              <a:buFont typeface="+mj-lt"/>
              <a:buAutoNum type="arabicPeriod"/>
            </a:pPr>
            <a:r>
              <a:rPr lang="en-US" dirty="0" err="1"/>
              <a:t>Sql,plsql</a:t>
            </a: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5" name="Text Placeholder 4">
            <a:extLst>
              <a:ext uri="{FF2B5EF4-FFF2-40B4-BE49-F238E27FC236}">
                <a16:creationId xmlns:a16="http://schemas.microsoft.com/office/drawing/2014/main" id="{843F07A1-DEC8-4268-BD49-1AE8F60B7BF0}"/>
              </a:ext>
            </a:extLst>
          </p:cNvPr>
          <p:cNvSpPr>
            <a:spLocks noGrp="1"/>
          </p:cNvSpPr>
          <p:nvPr>
            <p:ph type="body" sz="quarter" idx="3"/>
          </p:nvPr>
        </p:nvSpPr>
        <p:spPr>
          <a:xfrm>
            <a:off x="5990888" y="0"/>
            <a:ext cx="4543000" cy="822960"/>
          </a:xfrm>
        </p:spPr>
        <p:txBody>
          <a:bodyPr/>
          <a:lstStyle/>
          <a:p>
            <a:r>
              <a:rPr lang="en-US" sz="2400" b="1" dirty="0">
                <a:solidFill>
                  <a:srgbClr val="0070C0"/>
                </a:solidFill>
                <a:effectLst>
                  <a:outerShdw blurRad="38100" dist="38100" dir="2700000" algn="tl">
                    <a:srgbClr val="000000">
                      <a:alpha val="43137"/>
                    </a:srgbClr>
                  </a:outerShdw>
                </a:effectLst>
              </a:rPr>
              <a:t>DATAWAREHOUSE</a:t>
            </a:r>
            <a:endParaRPr lang="en-US" dirty="0">
              <a:solidFill>
                <a:srgbClr val="0070C0"/>
              </a:solidFill>
            </a:endParaRPr>
          </a:p>
        </p:txBody>
      </p:sp>
      <p:sp>
        <p:nvSpPr>
          <p:cNvPr id="6" name="Content Placeholder 5">
            <a:extLst>
              <a:ext uri="{FF2B5EF4-FFF2-40B4-BE49-F238E27FC236}">
                <a16:creationId xmlns:a16="http://schemas.microsoft.com/office/drawing/2014/main" id="{16FF819E-C04C-4B87-B061-E8A8DEEC900C}"/>
              </a:ext>
            </a:extLst>
          </p:cNvPr>
          <p:cNvSpPr>
            <a:spLocks noGrp="1"/>
          </p:cNvSpPr>
          <p:nvPr>
            <p:ph sz="quarter" idx="4"/>
          </p:nvPr>
        </p:nvSpPr>
        <p:spPr>
          <a:xfrm>
            <a:off x="5990888" y="699247"/>
            <a:ext cx="4754880" cy="5610113"/>
          </a:xfrm>
        </p:spPr>
        <p:txBody>
          <a:bodyPr>
            <a:normAutofit lnSpcReduction="10000"/>
          </a:bodyPr>
          <a:lstStyle/>
          <a:p>
            <a:pPr marL="457200" indent="-457200">
              <a:buFont typeface="+mj-lt"/>
              <a:buAutoNum type="arabicPeriod"/>
            </a:pPr>
            <a:r>
              <a:rPr lang="en-US" dirty="0"/>
              <a:t>Decision making.</a:t>
            </a:r>
          </a:p>
          <a:p>
            <a:pPr marL="457200" indent="-457200">
              <a:buFont typeface="+mj-lt"/>
              <a:buAutoNum type="arabicPeriod"/>
            </a:pPr>
            <a:r>
              <a:rPr lang="en-US" dirty="0"/>
              <a:t>Records are accessed among millions of data.</a:t>
            </a:r>
          </a:p>
          <a:p>
            <a:pPr marL="457200" indent="-457200">
              <a:buFont typeface="+mj-lt"/>
              <a:buAutoNum type="arabicPeriod"/>
            </a:pPr>
            <a:r>
              <a:rPr lang="en-US" dirty="0"/>
              <a:t>Multidimensional view of data.</a:t>
            </a:r>
          </a:p>
          <a:p>
            <a:pPr marL="457200" indent="-457200">
              <a:buFont typeface="+mj-lt"/>
              <a:buAutoNum type="arabicPeriod"/>
            </a:pPr>
            <a:r>
              <a:rPr lang="en-US" dirty="0"/>
              <a:t>Summarized data.</a:t>
            </a:r>
          </a:p>
          <a:p>
            <a:pPr marL="457200" indent="-457200">
              <a:buFont typeface="+mj-lt"/>
              <a:buAutoNum type="arabicPeriod"/>
            </a:pPr>
            <a:r>
              <a:rPr lang="en-US" dirty="0"/>
              <a:t>Size is more than 100gb.</a:t>
            </a:r>
          </a:p>
          <a:p>
            <a:pPr marL="457200" indent="-457200">
              <a:buFont typeface="+mj-lt"/>
              <a:buAutoNum type="arabicPeriod"/>
            </a:pPr>
            <a:r>
              <a:rPr lang="en-US" dirty="0" err="1"/>
              <a:t>Flexibilty</a:t>
            </a:r>
            <a:r>
              <a:rPr lang="en-US" dirty="0"/>
              <a:t> is high.</a:t>
            </a:r>
          </a:p>
          <a:p>
            <a:pPr marL="457200" indent="-457200">
              <a:buFont typeface="+mj-lt"/>
              <a:buAutoNum type="arabicPeriod"/>
            </a:pPr>
            <a:r>
              <a:rPr lang="en-US" dirty="0"/>
              <a:t>It contains static structure.</a:t>
            </a:r>
          </a:p>
          <a:p>
            <a:pPr marL="457200" indent="-457200">
              <a:buFont typeface="+mj-lt"/>
              <a:buAutoNum type="arabicPeriod"/>
            </a:pPr>
            <a:r>
              <a:rPr lang="en-US" dirty="0"/>
              <a:t>Rolldown(or)</a:t>
            </a:r>
            <a:r>
              <a:rPr lang="en-US" dirty="0" err="1"/>
              <a:t>drilldown,slice,dice,pivote</a:t>
            </a:r>
            <a:r>
              <a:rPr lang="en-US" dirty="0"/>
              <a:t> table or rotate.</a:t>
            </a:r>
          </a:p>
          <a:p>
            <a:pPr marL="457200" indent="-457200">
              <a:buFont typeface="+mj-lt"/>
              <a:buAutoNum type="arabicPeriod"/>
            </a:pPr>
            <a:r>
              <a:rPr lang="en-US" dirty="0" err="1"/>
              <a:t>Dmql,datamining</a:t>
            </a:r>
            <a:r>
              <a:rPr lang="en-US" dirty="0"/>
              <a:t> tools.</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903647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1899</TotalTime>
  <Words>1596</Words>
  <Application>Microsoft Office PowerPoint</Application>
  <PresentationFormat>Widescreen</PresentationFormat>
  <Paragraphs>237</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Calibri Light</vt:lpstr>
      <vt:lpstr>Cambria</vt:lpstr>
      <vt:lpstr>Courier New</vt:lpstr>
      <vt:lpstr>Lato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database and datawarehouse:</vt:lpstr>
      <vt:lpstr>PowerPoint Presentation</vt:lpstr>
      <vt:lpstr>DATA WAREHOUSE :- Datawarehouse is multidimensional management system that is designed for analysis, reporting, querying and to support the decision making management system. </vt:lpstr>
      <vt:lpstr>PowerPoint Presentation</vt:lpstr>
      <vt:lpstr>PowerPoint Presentation</vt:lpstr>
      <vt:lpstr> FEATURES OF DATAWAREHOUSE: </vt:lpstr>
      <vt:lpstr>Data Warehouse Architecture: </vt:lpstr>
      <vt:lpstr>      Single-tier Data Warehouse Architecture: It is a basic data warehouse Architecture . The single-tier architecture is not a frequently practiced approach. The main goal of having such an architecture is to remove redundancy by minimizing the amount of data stored.  </vt:lpstr>
      <vt:lpstr>   Two-tier Data Warehouse Architecture:  Two-tier architecture includes A staging area for all data sources, before the data warehouse layer. By adding A staging area between the sources and the storage repository, you ensure all data loaded into the warehouse is cleansed and in the appropriate format.  </vt:lpstr>
      <vt:lpstr>Three-tier data warehouse architecture: the three-tier approach is the most widely used architecture for data warehouse systems. Essentially, it consists of three tiers: the bottom tier is the database of the warehouse, where the cleansed and transformed data is loaded. The middle tier is the application layer giving an abstracted view of the database. It arranges the data to make it more suitable for analysis. This is done with an OLAP server, implemented using the ROLAP or MOLAP model. The top-tier is where the user accesses and interacts with the data. It represents the front-end client layer. You can use reporting tools, query, analysis or data mining tools. </vt:lpstr>
      <vt:lpstr> Data Warehouse Components: </vt:lpstr>
      <vt:lpstr>The Database (source data) The most crucial component and the heart of each architecture is the database. The warehouse is where the data is stored and accessed. </vt:lpstr>
      <vt:lpstr>ETL TOOLS:</vt:lpstr>
      <vt:lpstr>Data in data warehouse :Once the system cleans and organizes the data, it stores it in the data warehouse. The data warehouse represents the central repository that stores metadata, summary data, and raw data coming from each source. </vt:lpstr>
      <vt:lpstr>PowerPoint Presentation</vt:lpstr>
      <vt:lpstr>End user-Access Tools: The main purpose of the data warehouse is to provide the information to the business manager for decision making.These customers interact with data warehouse using end client tools. </vt:lpstr>
      <vt:lpstr>PowerPoint Presentation</vt:lpstr>
      <vt:lpstr> The process of constructing DataWare House requires following things.    Data Extraction - Involves gathering data from multiple heterogeneous sources. Data Cleaning - Involves finding and correcting the errors in data. Data Transformation - Involves converting the data from legacy format to warehouse format. Data Loading - Involves sorting, summarizing, consolidating, checking integrity, and building indices and partitions. Refreshing - Involves updating from data sources to warehouse. </vt:lpstr>
      <vt:lpstr>PowerPoint Presentation</vt:lpstr>
      <vt:lpstr>Note: Data cleaning and data transformation are important steps in improving the quality of data and data mining results. A great example of data warehousing that everyone can relate to is what Facebook does. Facebook basically gathers all of your data – your friends, your likes, who you stalk, etc – and then stores that data into one central repository. Business intelligence (BI) is the combination of software applications, methodologies and business systems that transform raw data into meaningful and useful information. </vt:lpstr>
      <vt:lpstr>PowerPoint Presentation</vt:lpstr>
      <vt:lpstr>  ** MULTI DIMENSIONAL DATABASE MODEL(OLAP)** </vt:lpstr>
      <vt:lpstr>PowerPoint Presentation</vt:lpstr>
      <vt:lpstr> This element is assigned the corresponding count value.    The figure illustrates  the result.All non-specified  ,tuples are 0. </vt:lpstr>
      <vt:lpstr>PowerPoint Presentation</vt:lpstr>
      <vt:lpstr>OLAP OPERATIONS:  OLAP provides a user-friendly environment for interactive data analysis. Since OLAP servers are based on multidimensional view of data, we will discuss OLAP operations in multidimensional data. </vt:lpstr>
      <vt:lpstr>PowerPoint Presentation</vt:lpstr>
      <vt:lpstr>PowerPoint Presentation</vt:lpstr>
      <vt:lpstr>PowerPoint Presentation</vt:lpstr>
      <vt:lpstr>What is Data Warehouse Implementation?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82</cp:revision>
  <dcterms:created xsi:type="dcterms:W3CDTF">2022-03-09T04:37:42Z</dcterms:created>
  <dcterms:modified xsi:type="dcterms:W3CDTF">2022-03-25T04:12:58Z</dcterms:modified>
</cp:coreProperties>
</file>